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0" r:id="rId4"/>
    <p:sldId id="262" r:id="rId5"/>
    <p:sldId id="263" r:id="rId6"/>
    <p:sldId id="287" r:id="rId7"/>
    <p:sldId id="279" r:id="rId8"/>
    <p:sldId id="288" r:id="rId9"/>
    <p:sldId id="266" r:id="rId10"/>
    <p:sldId id="281" r:id="rId11"/>
    <p:sldId id="267" r:id="rId12"/>
    <p:sldId id="268" r:id="rId13"/>
    <p:sldId id="282" r:id="rId14"/>
    <p:sldId id="283" r:id="rId15"/>
    <p:sldId id="270" r:id="rId16"/>
    <p:sldId id="284" r:id="rId17"/>
    <p:sldId id="271" r:id="rId18"/>
    <p:sldId id="285" r:id="rId19"/>
    <p:sldId id="272" r:id="rId20"/>
    <p:sldId id="286" r:id="rId21"/>
    <p:sldId id="289" r:id="rId22"/>
    <p:sldId id="290" r:id="rId23"/>
    <p:sldId id="291" r:id="rId24"/>
    <p:sldId id="292" r:id="rId25"/>
    <p:sldId id="277" r:id="rId26"/>
    <p:sldId id="259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863B59"/>
    <a:srgbClr val="FFFF58"/>
    <a:srgbClr val="FFE7FC"/>
    <a:srgbClr val="FFF9D4"/>
    <a:srgbClr val="DCFFE1"/>
    <a:srgbClr val="A3BC62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napVertSplitter="1" vertBarState="minimized"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232" y="-2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82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viewProps" Target="viewProp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30" Type="http://schemas.openxmlformats.org/officeDocument/2006/relationships/presProps" Target="presProps.xml"/><Relationship Id="rId11" Type="http://schemas.openxmlformats.org/officeDocument/2006/relationships/slide" Target="slides/slide10.xml"/><Relationship Id="rId29" Type="http://schemas.openxmlformats.org/officeDocument/2006/relationships/printerSettings" Target="printerSettings/printerSettings1.bin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ict"/><Relationship Id="rId1" Type="http://schemas.openxmlformats.org/officeDocument/2006/relationships/image" Target="../media/image48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869FDF-BDB4-4BCE-8991-75E893D4271A}" type="datetimeFigureOut">
              <a:rPr lang="fr-FR" smtClean="0"/>
              <a:pPr/>
              <a:t>9/04/14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91D45-C18B-4184-97D0-44DFE59E70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024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91D45-C18B-4184-97D0-44DFE59E70C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463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308EF-D7C9-4C45-9068-973BD1E0F2B4}" type="datetimeFigureOut">
              <a:rPr lang="fr-FR" smtClean="0"/>
              <a:pPr/>
              <a:t>9/04/14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9D28-152D-4530-9F2C-66008D875FD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0021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308EF-D7C9-4C45-9068-973BD1E0F2B4}" type="datetimeFigureOut">
              <a:rPr lang="fr-FR" smtClean="0"/>
              <a:pPr/>
              <a:t>9/04/14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9D28-152D-4530-9F2C-66008D875FD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183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308EF-D7C9-4C45-9068-973BD1E0F2B4}" type="datetimeFigureOut">
              <a:rPr lang="fr-FR" smtClean="0"/>
              <a:pPr/>
              <a:t>9/04/14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9D28-152D-4530-9F2C-66008D875FD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904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308EF-D7C9-4C45-9068-973BD1E0F2B4}" type="datetimeFigureOut">
              <a:rPr lang="fr-FR" smtClean="0"/>
              <a:pPr/>
              <a:t>9/04/14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9D28-152D-4530-9F2C-66008D875FD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3465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308EF-D7C9-4C45-9068-973BD1E0F2B4}" type="datetimeFigureOut">
              <a:rPr lang="fr-FR" smtClean="0"/>
              <a:pPr/>
              <a:t>9/04/14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9D28-152D-4530-9F2C-66008D875FD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791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308EF-D7C9-4C45-9068-973BD1E0F2B4}" type="datetimeFigureOut">
              <a:rPr lang="fr-FR" smtClean="0"/>
              <a:pPr/>
              <a:t>9/04/14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9D28-152D-4530-9F2C-66008D875FD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7137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308EF-D7C9-4C45-9068-973BD1E0F2B4}" type="datetimeFigureOut">
              <a:rPr lang="fr-FR" smtClean="0"/>
              <a:pPr/>
              <a:t>9/04/14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9D28-152D-4530-9F2C-66008D875FD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7257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308EF-D7C9-4C45-9068-973BD1E0F2B4}" type="datetimeFigureOut">
              <a:rPr lang="fr-FR" smtClean="0"/>
              <a:pPr/>
              <a:t>9/04/14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9D28-152D-4530-9F2C-66008D875FD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5876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308EF-D7C9-4C45-9068-973BD1E0F2B4}" type="datetimeFigureOut">
              <a:rPr lang="fr-FR" smtClean="0"/>
              <a:pPr/>
              <a:t>9/04/14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9D28-152D-4530-9F2C-66008D875FD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541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308EF-D7C9-4C45-9068-973BD1E0F2B4}" type="datetimeFigureOut">
              <a:rPr lang="fr-FR" smtClean="0"/>
              <a:pPr/>
              <a:t>9/04/14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9D28-152D-4530-9F2C-66008D875FD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486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308EF-D7C9-4C45-9068-973BD1E0F2B4}" type="datetimeFigureOut">
              <a:rPr lang="fr-FR" smtClean="0"/>
              <a:pPr/>
              <a:t>9/04/14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9D28-152D-4530-9F2C-66008D875FD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2513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308EF-D7C9-4C45-9068-973BD1E0F2B4}" type="datetimeFigureOut">
              <a:rPr lang="fr-FR" smtClean="0"/>
              <a:pPr/>
              <a:t>9/04/14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C9D28-152D-4530-9F2C-66008D875FD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629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23.wmf"/><Relationship Id="rId4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wmf"/><Relationship Id="rId3" Type="http://schemas.openxmlformats.org/officeDocument/2006/relationships/image" Target="../media/image20.wmf"/><Relationship Id="rId5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1.bin"/><Relationship Id="rId4" Type="http://schemas.openxmlformats.org/officeDocument/2006/relationships/image" Target="../media/image2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5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4" Type="http://schemas.openxmlformats.org/officeDocument/2006/relationships/image" Target="../media/image41.png"/><Relationship Id="rId20" Type="http://schemas.openxmlformats.org/officeDocument/2006/relationships/image" Target="../media/image47.png"/><Relationship Id="rId4" Type="http://schemas.openxmlformats.org/officeDocument/2006/relationships/image" Target="../media/image32.png"/><Relationship Id="rId7" Type="http://schemas.openxmlformats.org/officeDocument/2006/relationships/image" Target="../media/image35.png"/><Relationship Id="rId11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6" Type="http://schemas.openxmlformats.org/officeDocument/2006/relationships/image" Target="../media/image43.jpeg"/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0" Type="http://schemas.openxmlformats.org/officeDocument/2006/relationships/hyperlink" Target="http://www.lactalis.fr/index.html" TargetMode="External"/><Relationship Id="rId5" Type="http://schemas.openxmlformats.org/officeDocument/2006/relationships/image" Target="../media/image33.png"/><Relationship Id="rId15" Type="http://schemas.openxmlformats.org/officeDocument/2006/relationships/image" Target="../media/image42.jpeg"/><Relationship Id="rId12" Type="http://schemas.openxmlformats.org/officeDocument/2006/relationships/image" Target="../media/image39.jpeg"/><Relationship Id="rId17" Type="http://schemas.openxmlformats.org/officeDocument/2006/relationships/image" Target="../media/image44.png"/><Relationship Id="rId19" Type="http://schemas.openxmlformats.org/officeDocument/2006/relationships/image" Target="../media/image46.png"/><Relationship Id="rId2" Type="http://schemas.openxmlformats.org/officeDocument/2006/relationships/image" Target="../media/image30.jpeg"/><Relationship Id="rId9" Type="http://schemas.openxmlformats.org/officeDocument/2006/relationships/image" Target="../media/image37.png"/><Relationship Id="rId3" Type="http://schemas.openxmlformats.org/officeDocument/2006/relationships/image" Target="../media/image31.png"/><Relationship Id="rId18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oleObject" Target="Noe%CC%88l%20Cano:Users:ncano:Desktop:Dossiers:Clermont-CRNH:JSciRNH:JSCRNH%202013:Fascicule%20LW%20NC%20.doc!OLE_LINK2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oleObject" Target="Noe%CC%88l%20Cano:Users:ncano:Desktop:Dossiers:Clermont-CRNH:AG:AG%20131219:protocole%20AG%20091215.docx!OLE_LINK3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oleObject" Target="Noe%CC%88l%20Cano:Users:ncano:Desktop:Dossiers:Clermont-CRNH:JSciRNH:JSCRNH%202013:Fascicule%20LW%20NC%20.doc!OLE_LINK2" TargetMode="External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Relationship Id="rId5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5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9" Type="http://schemas.openxmlformats.org/officeDocument/2006/relationships/image" Target="../media/image12.jpeg"/><Relationship Id="rId3" Type="http://schemas.openxmlformats.org/officeDocument/2006/relationships/image" Target="../media/image14.png"/><Relationship Id="rId6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4" Type="http://schemas.openxmlformats.org/officeDocument/2006/relationships/image" Target="../media/image15.jpeg"/><Relationship Id="rId10" Type="http://schemas.openxmlformats.org/officeDocument/2006/relationships/image" Target="../media/image18.emf"/><Relationship Id="rId5" Type="http://schemas.openxmlformats.org/officeDocument/2006/relationships/image" Target="../media/image9.jpeg"/><Relationship Id="rId7" Type="http://schemas.openxmlformats.org/officeDocument/2006/relationships/image" Target="../media/image11.jpeg"/><Relationship Id="rId11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9" Type="http://schemas.openxmlformats.org/officeDocument/2006/relationships/image" Target="../media/image17.jpeg"/><Relationship Id="rId3" Type="http://schemas.openxmlformats.org/officeDocument/2006/relationships/image" Target="../media/image14.png"/><Relationship Id="rId6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1310" y="2575991"/>
            <a:ext cx="6840761" cy="1368152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Human</a:t>
            </a:r>
            <a:r>
              <a:rPr lang="fr-FR" dirty="0" smtClean="0"/>
              <a:t> Nutrition </a:t>
            </a:r>
            <a:r>
              <a:rPr lang="fr-FR" dirty="0" err="1" smtClean="0"/>
              <a:t>Research</a:t>
            </a:r>
            <a:r>
              <a:rPr lang="fr-FR" dirty="0" smtClean="0"/>
              <a:t> Centre of Auvergne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3877" y="4099991"/>
            <a:ext cx="6400800" cy="1440572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CRNH Auvergne</a:t>
            </a:r>
          </a:p>
          <a:p>
            <a:endParaRPr lang="fr-FR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Prof. Noël Cano</a:t>
            </a:r>
          </a:p>
          <a:p>
            <a:endParaRPr lang="fr-FR" dirty="0" smtClean="0"/>
          </a:p>
          <a:p>
            <a:endParaRPr lang="fr-FR" dirty="0"/>
          </a:p>
        </p:txBody>
      </p:sp>
      <p:grpSp>
        <p:nvGrpSpPr>
          <p:cNvPr id="23" name="Groupe 22"/>
          <p:cNvGrpSpPr/>
          <p:nvPr/>
        </p:nvGrpSpPr>
        <p:grpSpPr>
          <a:xfrm>
            <a:off x="1115616" y="1890191"/>
            <a:ext cx="7266384" cy="4282009"/>
            <a:chOff x="1115616" y="2636911"/>
            <a:chExt cx="7128792" cy="3672409"/>
          </a:xfrm>
          <a:solidFill>
            <a:schemeClr val="bg2"/>
          </a:solidFill>
        </p:grpSpPr>
        <p:sp>
          <p:nvSpPr>
            <p:cNvPr id="19" name="Forme libre 18"/>
            <p:cNvSpPr/>
            <p:nvPr/>
          </p:nvSpPr>
          <p:spPr>
            <a:xfrm>
              <a:off x="1115616" y="3068960"/>
              <a:ext cx="6781110" cy="3240360"/>
            </a:xfrm>
            <a:custGeom>
              <a:avLst/>
              <a:gdLst>
                <a:gd name="connsiteX0" fmla="*/ 0 w 6869430"/>
                <a:gd name="connsiteY0" fmla="*/ 0 h 3234690"/>
                <a:gd name="connsiteX1" fmla="*/ 148590 w 6869430"/>
                <a:gd name="connsiteY1" fmla="*/ 3120390 h 3234690"/>
                <a:gd name="connsiteX2" fmla="*/ 6869430 w 6869430"/>
                <a:gd name="connsiteY2" fmla="*/ 3234690 h 3234690"/>
                <a:gd name="connsiteX3" fmla="*/ 354330 w 6869430"/>
                <a:gd name="connsiteY3" fmla="*/ 2834640 h 3234690"/>
                <a:gd name="connsiteX4" fmla="*/ 0 w 6869430"/>
                <a:gd name="connsiteY4" fmla="*/ 0 h 3234690"/>
                <a:gd name="connsiteX0" fmla="*/ 0 w 6869430"/>
                <a:gd name="connsiteY0" fmla="*/ 0 h 3234690"/>
                <a:gd name="connsiteX1" fmla="*/ 148590 w 6869430"/>
                <a:gd name="connsiteY1" fmla="*/ 3120390 h 3234690"/>
                <a:gd name="connsiteX2" fmla="*/ 6869430 w 6869430"/>
                <a:gd name="connsiteY2" fmla="*/ 3234690 h 3234690"/>
                <a:gd name="connsiteX3" fmla="*/ 354330 w 6869430"/>
                <a:gd name="connsiteY3" fmla="*/ 2834640 h 3234690"/>
                <a:gd name="connsiteX4" fmla="*/ 0 w 6869430"/>
                <a:gd name="connsiteY4" fmla="*/ 0 h 3234690"/>
                <a:gd name="connsiteX0" fmla="*/ 29854 w 6899284"/>
                <a:gd name="connsiteY0" fmla="*/ 0 h 3234690"/>
                <a:gd name="connsiteX1" fmla="*/ 178444 w 6899284"/>
                <a:gd name="connsiteY1" fmla="*/ 3120390 h 3234690"/>
                <a:gd name="connsiteX2" fmla="*/ 6899284 w 6899284"/>
                <a:gd name="connsiteY2" fmla="*/ 3234690 h 3234690"/>
                <a:gd name="connsiteX3" fmla="*/ 384184 w 6899284"/>
                <a:gd name="connsiteY3" fmla="*/ 2834640 h 3234690"/>
                <a:gd name="connsiteX4" fmla="*/ 29854 w 6899284"/>
                <a:gd name="connsiteY4" fmla="*/ 0 h 3234690"/>
                <a:gd name="connsiteX0" fmla="*/ 70790 w 6940220"/>
                <a:gd name="connsiteY0" fmla="*/ 0 h 3234690"/>
                <a:gd name="connsiteX1" fmla="*/ 219380 w 6940220"/>
                <a:gd name="connsiteY1" fmla="*/ 3120390 h 3234690"/>
                <a:gd name="connsiteX2" fmla="*/ 6940220 w 6940220"/>
                <a:gd name="connsiteY2" fmla="*/ 3234690 h 3234690"/>
                <a:gd name="connsiteX3" fmla="*/ 425120 w 6940220"/>
                <a:gd name="connsiteY3" fmla="*/ 2834640 h 3234690"/>
                <a:gd name="connsiteX4" fmla="*/ 70790 w 6940220"/>
                <a:gd name="connsiteY4" fmla="*/ 0 h 3234690"/>
                <a:gd name="connsiteX0" fmla="*/ 70790 w 6940220"/>
                <a:gd name="connsiteY0" fmla="*/ 0 h 3234690"/>
                <a:gd name="connsiteX1" fmla="*/ 219380 w 6940220"/>
                <a:gd name="connsiteY1" fmla="*/ 3120390 h 3234690"/>
                <a:gd name="connsiteX2" fmla="*/ 6940220 w 6940220"/>
                <a:gd name="connsiteY2" fmla="*/ 3234690 h 3234690"/>
                <a:gd name="connsiteX3" fmla="*/ 425120 w 6940220"/>
                <a:gd name="connsiteY3" fmla="*/ 2834640 h 3234690"/>
                <a:gd name="connsiteX4" fmla="*/ 70790 w 6940220"/>
                <a:gd name="connsiteY4" fmla="*/ 0 h 3234690"/>
                <a:gd name="connsiteX0" fmla="*/ 70790 w 6940220"/>
                <a:gd name="connsiteY0" fmla="*/ 0 h 3234690"/>
                <a:gd name="connsiteX1" fmla="*/ 219380 w 6940220"/>
                <a:gd name="connsiteY1" fmla="*/ 3120390 h 3234690"/>
                <a:gd name="connsiteX2" fmla="*/ 6940220 w 6940220"/>
                <a:gd name="connsiteY2" fmla="*/ 3234690 h 3234690"/>
                <a:gd name="connsiteX3" fmla="*/ 425120 w 6940220"/>
                <a:gd name="connsiteY3" fmla="*/ 2834640 h 3234690"/>
                <a:gd name="connsiteX4" fmla="*/ 70790 w 6940220"/>
                <a:gd name="connsiteY4" fmla="*/ 0 h 3234690"/>
                <a:gd name="connsiteX0" fmla="*/ 70790 w 6940220"/>
                <a:gd name="connsiteY0" fmla="*/ 0 h 3289284"/>
                <a:gd name="connsiteX1" fmla="*/ 219380 w 6940220"/>
                <a:gd name="connsiteY1" fmla="*/ 3120390 h 3289284"/>
                <a:gd name="connsiteX2" fmla="*/ 6940220 w 6940220"/>
                <a:gd name="connsiteY2" fmla="*/ 3234690 h 3289284"/>
                <a:gd name="connsiteX3" fmla="*/ 425120 w 6940220"/>
                <a:gd name="connsiteY3" fmla="*/ 2834640 h 3289284"/>
                <a:gd name="connsiteX4" fmla="*/ 70790 w 6940220"/>
                <a:gd name="connsiteY4" fmla="*/ 0 h 3289284"/>
                <a:gd name="connsiteX0" fmla="*/ 99689 w 6969119"/>
                <a:gd name="connsiteY0" fmla="*/ 0 h 3289284"/>
                <a:gd name="connsiteX1" fmla="*/ 248279 w 6969119"/>
                <a:gd name="connsiteY1" fmla="*/ 3120390 h 3289284"/>
                <a:gd name="connsiteX2" fmla="*/ 6969119 w 6969119"/>
                <a:gd name="connsiteY2" fmla="*/ 3234690 h 3289284"/>
                <a:gd name="connsiteX3" fmla="*/ 454019 w 6969119"/>
                <a:gd name="connsiteY3" fmla="*/ 2834640 h 3289284"/>
                <a:gd name="connsiteX4" fmla="*/ 99689 w 6969119"/>
                <a:gd name="connsiteY4" fmla="*/ 0 h 3289284"/>
                <a:gd name="connsiteX0" fmla="*/ 99689 w 6969119"/>
                <a:gd name="connsiteY0" fmla="*/ 0 h 3279140"/>
                <a:gd name="connsiteX1" fmla="*/ 248279 w 6969119"/>
                <a:gd name="connsiteY1" fmla="*/ 3120390 h 3279140"/>
                <a:gd name="connsiteX2" fmla="*/ 6969119 w 6969119"/>
                <a:gd name="connsiteY2" fmla="*/ 3234690 h 3279140"/>
                <a:gd name="connsiteX3" fmla="*/ 454019 w 6969119"/>
                <a:gd name="connsiteY3" fmla="*/ 2834640 h 3279140"/>
                <a:gd name="connsiteX4" fmla="*/ 99689 w 6969119"/>
                <a:gd name="connsiteY4" fmla="*/ 0 h 3279140"/>
                <a:gd name="connsiteX0" fmla="*/ 102009 w 6971439"/>
                <a:gd name="connsiteY0" fmla="*/ 0 h 3279140"/>
                <a:gd name="connsiteX1" fmla="*/ 250599 w 6971439"/>
                <a:gd name="connsiteY1" fmla="*/ 3120390 h 3279140"/>
                <a:gd name="connsiteX2" fmla="*/ 6971439 w 6971439"/>
                <a:gd name="connsiteY2" fmla="*/ 3234690 h 3279140"/>
                <a:gd name="connsiteX3" fmla="*/ 456339 w 6971439"/>
                <a:gd name="connsiteY3" fmla="*/ 2834640 h 3279140"/>
                <a:gd name="connsiteX4" fmla="*/ 102009 w 6971439"/>
                <a:gd name="connsiteY4" fmla="*/ 0 h 3279140"/>
                <a:gd name="connsiteX0" fmla="*/ 102009 w 6971439"/>
                <a:gd name="connsiteY0" fmla="*/ 0 h 3315591"/>
                <a:gd name="connsiteX1" fmla="*/ 250599 w 6971439"/>
                <a:gd name="connsiteY1" fmla="*/ 3120390 h 3315591"/>
                <a:gd name="connsiteX2" fmla="*/ 6971439 w 6971439"/>
                <a:gd name="connsiteY2" fmla="*/ 3234690 h 3315591"/>
                <a:gd name="connsiteX3" fmla="*/ 456339 w 6971439"/>
                <a:gd name="connsiteY3" fmla="*/ 2834640 h 3315591"/>
                <a:gd name="connsiteX4" fmla="*/ 102009 w 6971439"/>
                <a:gd name="connsiteY4" fmla="*/ 0 h 3315591"/>
                <a:gd name="connsiteX0" fmla="*/ 102009 w 6971439"/>
                <a:gd name="connsiteY0" fmla="*/ 0 h 3374152"/>
                <a:gd name="connsiteX1" fmla="*/ 250599 w 6971439"/>
                <a:gd name="connsiteY1" fmla="*/ 3120390 h 3374152"/>
                <a:gd name="connsiteX2" fmla="*/ 6971439 w 6971439"/>
                <a:gd name="connsiteY2" fmla="*/ 3234690 h 3374152"/>
                <a:gd name="connsiteX3" fmla="*/ 456339 w 6971439"/>
                <a:gd name="connsiteY3" fmla="*/ 2834640 h 3374152"/>
                <a:gd name="connsiteX4" fmla="*/ 102009 w 6971439"/>
                <a:gd name="connsiteY4" fmla="*/ 0 h 3374152"/>
                <a:gd name="connsiteX0" fmla="*/ 102009 w 6971439"/>
                <a:gd name="connsiteY0" fmla="*/ 0 h 3374152"/>
                <a:gd name="connsiteX1" fmla="*/ 250599 w 6971439"/>
                <a:gd name="connsiteY1" fmla="*/ 3120390 h 3374152"/>
                <a:gd name="connsiteX2" fmla="*/ 6971439 w 6971439"/>
                <a:gd name="connsiteY2" fmla="*/ 3234690 h 3374152"/>
                <a:gd name="connsiteX3" fmla="*/ 456339 w 6971439"/>
                <a:gd name="connsiteY3" fmla="*/ 2834640 h 3374152"/>
                <a:gd name="connsiteX4" fmla="*/ 102009 w 6971439"/>
                <a:gd name="connsiteY4" fmla="*/ 0 h 337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1439" h="3374152">
                  <a:moveTo>
                    <a:pt x="102009" y="0"/>
                  </a:moveTo>
                  <a:cubicBezTo>
                    <a:pt x="38723" y="1087631"/>
                    <a:pt x="-155192" y="2584962"/>
                    <a:pt x="250599" y="3120390"/>
                  </a:cubicBezTo>
                  <a:cubicBezTo>
                    <a:pt x="359258" y="3419748"/>
                    <a:pt x="4385043" y="3449518"/>
                    <a:pt x="6971439" y="3234690"/>
                  </a:cubicBezTo>
                  <a:cubicBezTo>
                    <a:pt x="2672489" y="3266440"/>
                    <a:pt x="615172" y="3157995"/>
                    <a:pt x="456339" y="2834640"/>
                  </a:cubicBezTo>
                  <a:cubicBezTo>
                    <a:pt x="5720" y="2210394"/>
                    <a:pt x="154804" y="980506"/>
                    <a:pt x="102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 rot="10800000">
              <a:off x="1475656" y="2636911"/>
              <a:ext cx="6768752" cy="3219863"/>
            </a:xfrm>
            <a:custGeom>
              <a:avLst/>
              <a:gdLst>
                <a:gd name="connsiteX0" fmla="*/ 0 w 6869430"/>
                <a:gd name="connsiteY0" fmla="*/ 0 h 3234690"/>
                <a:gd name="connsiteX1" fmla="*/ 148590 w 6869430"/>
                <a:gd name="connsiteY1" fmla="*/ 3120390 h 3234690"/>
                <a:gd name="connsiteX2" fmla="*/ 6869430 w 6869430"/>
                <a:gd name="connsiteY2" fmla="*/ 3234690 h 3234690"/>
                <a:gd name="connsiteX3" fmla="*/ 354330 w 6869430"/>
                <a:gd name="connsiteY3" fmla="*/ 2834640 h 3234690"/>
                <a:gd name="connsiteX4" fmla="*/ 0 w 6869430"/>
                <a:gd name="connsiteY4" fmla="*/ 0 h 3234690"/>
                <a:gd name="connsiteX0" fmla="*/ 0 w 6869430"/>
                <a:gd name="connsiteY0" fmla="*/ 0 h 3234690"/>
                <a:gd name="connsiteX1" fmla="*/ 148590 w 6869430"/>
                <a:gd name="connsiteY1" fmla="*/ 3120390 h 3234690"/>
                <a:gd name="connsiteX2" fmla="*/ 6869430 w 6869430"/>
                <a:gd name="connsiteY2" fmla="*/ 3234690 h 3234690"/>
                <a:gd name="connsiteX3" fmla="*/ 354330 w 6869430"/>
                <a:gd name="connsiteY3" fmla="*/ 2834640 h 3234690"/>
                <a:gd name="connsiteX4" fmla="*/ 0 w 6869430"/>
                <a:gd name="connsiteY4" fmla="*/ 0 h 3234690"/>
                <a:gd name="connsiteX0" fmla="*/ 29854 w 6899284"/>
                <a:gd name="connsiteY0" fmla="*/ 0 h 3234690"/>
                <a:gd name="connsiteX1" fmla="*/ 178444 w 6899284"/>
                <a:gd name="connsiteY1" fmla="*/ 3120390 h 3234690"/>
                <a:gd name="connsiteX2" fmla="*/ 6899284 w 6899284"/>
                <a:gd name="connsiteY2" fmla="*/ 3234690 h 3234690"/>
                <a:gd name="connsiteX3" fmla="*/ 384184 w 6899284"/>
                <a:gd name="connsiteY3" fmla="*/ 2834640 h 3234690"/>
                <a:gd name="connsiteX4" fmla="*/ 29854 w 6899284"/>
                <a:gd name="connsiteY4" fmla="*/ 0 h 3234690"/>
                <a:gd name="connsiteX0" fmla="*/ 70790 w 6940220"/>
                <a:gd name="connsiteY0" fmla="*/ 0 h 3234690"/>
                <a:gd name="connsiteX1" fmla="*/ 219380 w 6940220"/>
                <a:gd name="connsiteY1" fmla="*/ 3120390 h 3234690"/>
                <a:gd name="connsiteX2" fmla="*/ 6940220 w 6940220"/>
                <a:gd name="connsiteY2" fmla="*/ 3234690 h 3234690"/>
                <a:gd name="connsiteX3" fmla="*/ 425120 w 6940220"/>
                <a:gd name="connsiteY3" fmla="*/ 2834640 h 3234690"/>
                <a:gd name="connsiteX4" fmla="*/ 70790 w 6940220"/>
                <a:gd name="connsiteY4" fmla="*/ 0 h 3234690"/>
                <a:gd name="connsiteX0" fmla="*/ 70790 w 6940220"/>
                <a:gd name="connsiteY0" fmla="*/ 0 h 3234690"/>
                <a:gd name="connsiteX1" fmla="*/ 219380 w 6940220"/>
                <a:gd name="connsiteY1" fmla="*/ 3120390 h 3234690"/>
                <a:gd name="connsiteX2" fmla="*/ 6940220 w 6940220"/>
                <a:gd name="connsiteY2" fmla="*/ 3234690 h 3234690"/>
                <a:gd name="connsiteX3" fmla="*/ 425120 w 6940220"/>
                <a:gd name="connsiteY3" fmla="*/ 2834640 h 3234690"/>
                <a:gd name="connsiteX4" fmla="*/ 70790 w 6940220"/>
                <a:gd name="connsiteY4" fmla="*/ 0 h 3234690"/>
                <a:gd name="connsiteX0" fmla="*/ 70790 w 6940220"/>
                <a:gd name="connsiteY0" fmla="*/ 0 h 3234690"/>
                <a:gd name="connsiteX1" fmla="*/ 219380 w 6940220"/>
                <a:gd name="connsiteY1" fmla="*/ 3120390 h 3234690"/>
                <a:gd name="connsiteX2" fmla="*/ 6940220 w 6940220"/>
                <a:gd name="connsiteY2" fmla="*/ 3234690 h 3234690"/>
                <a:gd name="connsiteX3" fmla="*/ 425120 w 6940220"/>
                <a:gd name="connsiteY3" fmla="*/ 2834640 h 3234690"/>
                <a:gd name="connsiteX4" fmla="*/ 70790 w 6940220"/>
                <a:gd name="connsiteY4" fmla="*/ 0 h 3234690"/>
                <a:gd name="connsiteX0" fmla="*/ 70790 w 6940220"/>
                <a:gd name="connsiteY0" fmla="*/ 0 h 3289284"/>
                <a:gd name="connsiteX1" fmla="*/ 219380 w 6940220"/>
                <a:gd name="connsiteY1" fmla="*/ 3120390 h 3289284"/>
                <a:gd name="connsiteX2" fmla="*/ 6940220 w 6940220"/>
                <a:gd name="connsiteY2" fmla="*/ 3234690 h 3289284"/>
                <a:gd name="connsiteX3" fmla="*/ 425120 w 6940220"/>
                <a:gd name="connsiteY3" fmla="*/ 2834640 h 3289284"/>
                <a:gd name="connsiteX4" fmla="*/ 70790 w 6940220"/>
                <a:gd name="connsiteY4" fmla="*/ 0 h 3289284"/>
                <a:gd name="connsiteX0" fmla="*/ 99689 w 6969119"/>
                <a:gd name="connsiteY0" fmla="*/ 0 h 3289284"/>
                <a:gd name="connsiteX1" fmla="*/ 248279 w 6969119"/>
                <a:gd name="connsiteY1" fmla="*/ 3120390 h 3289284"/>
                <a:gd name="connsiteX2" fmla="*/ 6969119 w 6969119"/>
                <a:gd name="connsiteY2" fmla="*/ 3234690 h 3289284"/>
                <a:gd name="connsiteX3" fmla="*/ 454019 w 6969119"/>
                <a:gd name="connsiteY3" fmla="*/ 2834640 h 3289284"/>
                <a:gd name="connsiteX4" fmla="*/ 99689 w 6969119"/>
                <a:gd name="connsiteY4" fmla="*/ 0 h 3289284"/>
                <a:gd name="connsiteX0" fmla="*/ 99689 w 6969119"/>
                <a:gd name="connsiteY0" fmla="*/ 0 h 3279140"/>
                <a:gd name="connsiteX1" fmla="*/ 248279 w 6969119"/>
                <a:gd name="connsiteY1" fmla="*/ 3120390 h 3279140"/>
                <a:gd name="connsiteX2" fmla="*/ 6969119 w 6969119"/>
                <a:gd name="connsiteY2" fmla="*/ 3234690 h 3279140"/>
                <a:gd name="connsiteX3" fmla="*/ 454019 w 6969119"/>
                <a:gd name="connsiteY3" fmla="*/ 2834640 h 3279140"/>
                <a:gd name="connsiteX4" fmla="*/ 99689 w 6969119"/>
                <a:gd name="connsiteY4" fmla="*/ 0 h 3279140"/>
                <a:gd name="connsiteX0" fmla="*/ 102009 w 6971439"/>
                <a:gd name="connsiteY0" fmla="*/ 0 h 3279140"/>
                <a:gd name="connsiteX1" fmla="*/ 250599 w 6971439"/>
                <a:gd name="connsiteY1" fmla="*/ 3120390 h 3279140"/>
                <a:gd name="connsiteX2" fmla="*/ 6971439 w 6971439"/>
                <a:gd name="connsiteY2" fmla="*/ 3234690 h 3279140"/>
                <a:gd name="connsiteX3" fmla="*/ 456339 w 6971439"/>
                <a:gd name="connsiteY3" fmla="*/ 2834640 h 3279140"/>
                <a:gd name="connsiteX4" fmla="*/ 102009 w 6971439"/>
                <a:gd name="connsiteY4" fmla="*/ 0 h 3279140"/>
                <a:gd name="connsiteX0" fmla="*/ 102009 w 6971439"/>
                <a:gd name="connsiteY0" fmla="*/ 0 h 3315591"/>
                <a:gd name="connsiteX1" fmla="*/ 250599 w 6971439"/>
                <a:gd name="connsiteY1" fmla="*/ 3120390 h 3315591"/>
                <a:gd name="connsiteX2" fmla="*/ 6971439 w 6971439"/>
                <a:gd name="connsiteY2" fmla="*/ 3234690 h 3315591"/>
                <a:gd name="connsiteX3" fmla="*/ 456339 w 6971439"/>
                <a:gd name="connsiteY3" fmla="*/ 2834640 h 3315591"/>
                <a:gd name="connsiteX4" fmla="*/ 102009 w 6971439"/>
                <a:gd name="connsiteY4" fmla="*/ 0 h 3315591"/>
                <a:gd name="connsiteX0" fmla="*/ 102009 w 6971439"/>
                <a:gd name="connsiteY0" fmla="*/ 0 h 3374152"/>
                <a:gd name="connsiteX1" fmla="*/ 250599 w 6971439"/>
                <a:gd name="connsiteY1" fmla="*/ 3120390 h 3374152"/>
                <a:gd name="connsiteX2" fmla="*/ 6971439 w 6971439"/>
                <a:gd name="connsiteY2" fmla="*/ 3234690 h 3374152"/>
                <a:gd name="connsiteX3" fmla="*/ 456339 w 6971439"/>
                <a:gd name="connsiteY3" fmla="*/ 2834640 h 3374152"/>
                <a:gd name="connsiteX4" fmla="*/ 102009 w 6971439"/>
                <a:gd name="connsiteY4" fmla="*/ 0 h 3374152"/>
                <a:gd name="connsiteX0" fmla="*/ 102009 w 6971439"/>
                <a:gd name="connsiteY0" fmla="*/ 0 h 3374152"/>
                <a:gd name="connsiteX1" fmla="*/ 250599 w 6971439"/>
                <a:gd name="connsiteY1" fmla="*/ 3120390 h 3374152"/>
                <a:gd name="connsiteX2" fmla="*/ 6971439 w 6971439"/>
                <a:gd name="connsiteY2" fmla="*/ 3234690 h 3374152"/>
                <a:gd name="connsiteX3" fmla="*/ 456339 w 6971439"/>
                <a:gd name="connsiteY3" fmla="*/ 2834640 h 3374152"/>
                <a:gd name="connsiteX4" fmla="*/ 102009 w 6971439"/>
                <a:gd name="connsiteY4" fmla="*/ 0 h 337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1439" h="3374152">
                  <a:moveTo>
                    <a:pt x="102009" y="0"/>
                  </a:moveTo>
                  <a:cubicBezTo>
                    <a:pt x="38723" y="1087631"/>
                    <a:pt x="-155192" y="2584962"/>
                    <a:pt x="250599" y="3120390"/>
                  </a:cubicBezTo>
                  <a:cubicBezTo>
                    <a:pt x="359258" y="3419748"/>
                    <a:pt x="4385043" y="3449518"/>
                    <a:pt x="6971439" y="3234690"/>
                  </a:cubicBezTo>
                  <a:cubicBezTo>
                    <a:pt x="2672489" y="3266440"/>
                    <a:pt x="615172" y="3157995"/>
                    <a:pt x="456339" y="2834640"/>
                  </a:cubicBezTo>
                  <a:cubicBezTo>
                    <a:pt x="5720" y="2210394"/>
                    <a:pt x="154804" y="980506"/>
                    <a:pt x="102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1601" y="-99392"/>
            <a:ext cx="2596183" cy="12700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32240" y="-126926"/>
            <a:ext cx="2519951" cy="154089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770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7327900" y="1631950"/>
            <a:ext cx="339725" cy="3702050"/>
          </a:xfrm>
          <a:prstGeom prst="downArrow">
            <a:avLst>
              <a:gd name="adj1" fmla="val 50000"/>
              <a:gd name="adj2" fmla="val 272430"/>
            </a:avLst>
          </a:prstGeom>
          <a:solidFill>
            <a:srgbClr val="B6F2F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5422900" y="1631950"/>
            <a:ext cx="339725" cy="3702050"/>
          </a:xfrm>
          <a:prstGeom prst="downArrow">
            <a:avLst>
              <a:gd name="adj1" fmla="val 50000"/>
              <a:gd name="adj2" fmla="val 272430"/>
            </a:avLst>
          </a:prstGeom>
          <a:solidFill>
            <a:srgbClr val="B6F2F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3275013" y="1631950"/>
            <a:ext cx="338137" cy="3702050"/>
          </a:xfrm>
          <a:prstGeom prst="downArrow">
            <a:avLst>
              <a:gd name="adj1" fmla="val 50000"/>
              <a:gd name="adj2" fmla="val 273709"/>
            </a:avLst>
          </a:prstGeom>
          <a:solidFill>
            <a:srgbClr val="B6F2F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1404938" y="1631950"/>
            <a:ext cx="339725" cy="3702050"/>
          </a:xfrm>
          <a:prstGeom prst="downArrow">
            <a:avLst>
              <a:gd name="adj1" fmla="val 50000"/>
              <a:gd name="adj2" fmla="val 272430"/>
            </a:avLst>
          </a:prstGeom>
          <a:solidFill>
            <a:srgbClr val="B6F2F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9750" y="228600"/>
            <a:ext cx="7931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endParaRPr lang="fr-FR" sz="1600" b="1">
              <a:latin typeface="Times New Roman" pitchFamily="30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79388" y="5222875"/>
            <a:ext cx="27765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Muscle</a:t>
            </a:r>
          </a:p>
          <a:p>
            <a:pPr algn="ctr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&amp; </a:t>
            </a:r>
            <a:r>
              <a:rPr lang="fr-FR" sz="20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Bone</a:t>
            </a:r>
            <a:endParaRPr lang="fr-FR" sz="20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endParaRPr lang="fr-FR" sz="20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Sarcopenia</a:t>
            </a:r>
          </a:p>
          <a:p>
            <a:pPr algn="ctr">
              <a:defRPr/>
            </a:pPr>
            <a:r>
              <a:rPr lang="fr-FR" sz="2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Osteopenia</a:t>
            </a:r>
            <a:endParaRPr lang="fr-FR" sz="20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063750" y="5525448"/>
            <a:ext cx="2778125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2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Cardiometabolic</a:t>
            </a:r>
            <a:r>
              <a:rPr lang="fr-FR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 axis</a:t>
            </a:r>
          </a:p>
          <a:p>
            <a:pPr algn="ctr">
              <a:defRPr/>
            </a:pPr>
            <a:endParaRPr lang="fr-FR" sz="2000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fr-FR" sz="2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Atherosclerosis</a:t>
            </a:r>
            <a:endParaRPr lang="fr-FR" sz="2000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fr-FR" sz="2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Metabolic</a:t>
            </a:r>
            <a:r>
              <a:rPr lang="fr-FR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 syndrome</a:t>
            </a:r>
          </a:p>
          <a:p>
            <a:pPr algn="ctr">
              <a:defRPr/>
            </a:pPr>
            <a:endParaRPr lang="fr-FR" sz="20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4195763" y="5243513"/>
            <a:ext cx="2776537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Digestive </a:t>
            </a:r>
          </a:p>
          <a:p>
            <a:pPr algn="ctr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tract</a:t>
            </a:r>
          </a:p>
          <a:p>
            <a:pPr algn="ctr">
              <a:defRPr/>
            </a:pPr>
            <a:endParaRPr lang="fr-FR" sz="20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Pain</a:t>
            </a:r>
          </a:p>
          <a:p>
            <a:pPr algn="ctr">
              <a:defRPr/>
            </a:pPr>
            <a:r>
              <a:rPr lang="fr-FR" sz="20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Microbiota</a:t>
            </a:r>
            <a:endParaRPr lang="fr-FR" sz="20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116638" y="5243513"/>
            <a:ext cx="2776537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Hormone-dependant</a:t>
            </a:r>
            <a:endParaRPr lang="fr-FR" sz="20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tissues</a:t>
            </a:r>
          </a:p>
          <a:p>
            <a:pPr algn="ctr">
              <a:defRPr/>
            </a:pPr>
            <a:endParaRPr lang="fr-FR" sz="20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fr-FR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Breast</a:t>
            </a:r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&amp; prostate </a:t>
            </a:r>
          </a:p>
          <a:p>
            <a:pPr algn="ctr">
              <a:defRPr/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cancers</a:t>
            </a:r>
          </a:p>
        </p:txBody>
      </p:sp>
      <p:sp>
        <p:nvSpPr>
          <p:cNvPr id="28" name="Line 45"/>
          <p:cNvSpPr>
            <a:spLocks noChangeShapeType="1"/>
          </p:cNvSpPr>
          <p:nvPr/>
        </p:nvSpPr>
        <p:spPr bwMode="auto">
          <a:xfrm>
            <a:off x="1524000" y="5908675"/>
            <a:ext cx="0" cy="3048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9" name="Line 46"/>
          <p:cNvSpPr>
            <a:spLocks noChangeShapeType="1"/>
          </p:cNvSpPr>
          <p:nvPr/>
        </p:nvSpPr>
        <p:spPr bwMode="auto">
          <a:xfrm>
            <a:off x="3429000" y="5908675"/>
            <a:ext cx="0" cy="3048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" name="Line 47"/>
          <p:cNvSpPr>
            <a:spLocks noChangeShapeType="1"/>
          </p:cNvSpPr>
          <p:nvPr/>
        </p:nvSpPr>
        <p:spPr bwMode="auto">
          <a:xfrm>
            <a:off x="5562600" y="5908675"/>
            <a:ext cx="0" cy="3048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Line 48"/>
          <p:cNvSpPr>
            <a:spLocks noChangeShapeType="1"/>
          </p:cNvSpPr>
          <p:nvPr/>
        </p:nvSpPr>
        <p:spPr bwMode="auto">
          <a:xfrm>
            <a:off x="7543800" y="5908675"/>
            <a:ext cx="0" cy="3048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1065213" y="1774825"/>
            <a:ext cx="7011987" cy="390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Rectangle 26"/>
          <p:cNvSpPr>
            <a:spLocks noChangeArrowheads="1"/>
          </p:cNvSpPr>
          <p:nvPr/>
        </p:nvSpPr>
        <p:spPr bwMode="auto">
          <a:xfrm>
            <a:off x="587375" y="1843088"/>
            <a:ext cx="79311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latin typeface="Times New Roman" pitchFamily="30" charset="0"/>
              </a:rPr>
              <a:t>FOOD, NUTRIENTS, MICRONUTRIMENTS</a:t>
            </a:r>
          </a:p>
        </p:txBody>
      </p:sp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1065213" y="3917950"/>
            <a:ext cx="7011987" cy="3492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587375" y="3951817"/>
            <a:ext cx="79311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b="1" dirty="0">
                <a:latin typeface="Times New Roman" pitchFamily="-106" charset="0"/>
                <a:ea typeface="ＭＳ Ｐゴシック" pitchFamily="-106" charset="-128"/>
                <a:cs typeface="ＭＳ Ｐゴシック" pitchFamily="-106" charset="-128"/>
              </a:rPr>
              <a:t>CLINICAL SETTING: ELDERLY, </a:t>
            </a:r>
            <a:r>
              <a:rPr lang="fr-FR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06" charset="0"/>
                <a:ea typeface="ＭＳ Ｐゴシック" pitchFamily="-106" charset="-128"/>
                <a:cs typeface="ＭＳ Ｐゴシック" pitchFamily="-106" charset="-128"/>
              </a:rPr>
              <a:t>CHRONIC DISEASES</a:t>
            </a:r>
            <a:endParaRPr lang="fr-FR" b="1" dirty="0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6" name="Rectangle 35"/>
          <p:cNvSpPr>
            <a:spLocks noChangeArrowheads="1"/>
          </p:cNvSpPr>
          <p:nvPr/>
        </p:nvSpPr>
        <p:spPr bwMode="auto">
          <a:xfrm>
            <a:off x="1065213" y="3259138"/>
            <a:ext cx="7011987" cy="3540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7" name="Rectangle 36"/>
          <p:cNvSpPr>
            <a:spLocks noChangeArrowheads="1"/>
          </p:cNvSpPr>
          <p:nvPr/>
        </p:nvSpPr>
        <p:spPr bwMode="auto">
          <a:xfrm>
            <a:off x="587375" y="3289653"/>
            <a:ext cx="79311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 smtClean="0">
                <a:latin typeface="Times New Roman" pitchFamily="30" charset="0"/>
              </a:rPr>
              <a:t>BIOMARKERS</a:t>
            </a:r>
            <a:r>
              <a:rPr lang="fr-FR" b="1" dirty="0">
                <a:latin typeface="Times New Roman" pitchFamily="30" charset="0"/>
              </a:rPr>
              <a:t>. Ex: METABONOMICS</a:t>
            </a:r>
          </a:p>
        </p:txBody>
      </p: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1065213" y="2487613"/>
            <a:ext cx="7011987" cy="3635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" name="Rectangle 41"/>
          <p:cNvSpPr>
            <a:spLocks noChangeArrowheads="1"/>
          </p:cNvSpPr>
          <p:nvPr/>
        </p:nvSpPr>
        <p:spPr bwMode="auto">
          <a:xfrm>
            <a:off x="587375" y="2518128"/>
            <a:ext cx="79311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latin typeface="Times New Roman" pitchFamily="30" charset="0"/>
              </a:rPr>
              <a:t>METABOLIC STATUS. Ex: INFLAMMATION</a:t>
            </a:r>
            <a:endParaRPr lang="fr-FR" b="1" dirty="0">
              <a:solidFill>
                <a:srgbClr val="FF0000"/>
              </a:solidFill>
              <a:latin typeface="Times New Roman" pitchFamily="30" charset="0"/>
            </a:endParaRPr>
          </a:p>
        </p:txBody>
      </p:sp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1905000" y="-76200"/>
            <a:ext cx="5554960" cy="1143000"/>
          </a:xfrm>
        </p:spPr>
        <p:txBody>
          <a:bodyPr/>
          <a:lstStyle/>
          <a:p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Scientific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project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386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41300" y="3135313"/>
            <a:ext cx="1123951" cy="2293938"/>
            <a:chOff x="75" y="1254"/>
            <a:chExt cx="708" cy="1445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5" y="1254"/>
              <a:ext cx="542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b="1" i="1" dirty="0">
                  <a:solidFill>
                    <a:srgbClr val="000000"/>
                  </a:solidFill>
                  <a:latin typeface="Arial Narrow"/>
                  <a:cs typeface="Arial Narrow"/>
                </a:rPr>
                <a:t>In vitro</a:t>
              </a: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131" y="2138"/>
              <a:ext cx="652" cy="5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b="1" dirty="0">
                  <a:latin typeface="Arial Narrow"/>
                  <a:cs typeface="Arial Narrow"/>
                </a:rPr>
                <a:t>Cellular </a:t>
              </a:r>
            </a:p>
            <a:p>
              <a:pPr algn="ctr" eaLnBrk="0" hangingPunct="0"/>
              <a:r>
                <a:rPr lang="fr-FR" b="1" dirty="0" err="1">
                  <a:latin typeface="Arial Narrow"/>
                  <a:cs typeface="Arial Narrow"/>
                </a:rPr>
                <a:t>approach</a:t>
              </a:r>
              <a:endParaRPr lang="fr-FR" b="1" dirty="0">
                <a:latin typeface="Arial Narrow"/>
                <a:cs typeface="Arial Narrow"/>
              </a:endParaRPr>
            </a:p>
            <a:p>
              <a:pPr algn="ctr" eaLnBrk="0" hangingPunct="0"/>
              <a:endParaRPr lang="fr-FR" sz="1600" b="1" dirty="0"/>
            </a:p>
          </p:txBody>
        </p:sp>
        <p:pic>
          <p:nvPicPr>
            <p:cNvPr id="10" name="Picture 7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0" y="1631"/>
              <a:ext cx="591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745288" y="3160713"/>
            <a:ext cx="1845007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b="1">
                <a:latin typeface="Arial Narrow"/>
                <a:cs typeface="Arial Narrow"/>
              </a:rPr>
              <a:t>« Epidemiology »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6134100" y="3328988"/>
            <a:ext cx="649288" cy="0"/>
          </a:xfrm>
          <a:prstGeom prst="line">
            <a:avLst/>
          </a:prstGeom>
          <a:noFill/>
          <a:ln w="25400">
            <a:solidFill>
              <a:srgbClr val="6699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3554413"/>
            <a:ext cx="2032000" cy="1071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240463" y="4591050"/>
            <a:ext cx="2676525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b="1" dirty="0" err="1">
                <a:latin typeface="Arial Narrow"/>
                <a:cs typeface="Arial Narrow"/>
              </a:rPr>
              <a:t>Quality</a:t>
            </a:r>
            <a:r>
              <a:rPr lang="fr-FR" b="1" dirty="0">
                <a:latin typeface="Arial Narrow"/>
                <a:cs typeface="Arial Narrow"/>
              </a:rPr>
              <a:t> of </a:t>
            </a:r>
            <a:r>
              <a:rPr lang="fr-FR" b="1" dirty="0" err="1">
                <a:latin typeface="Arial Narrow"/>
                <a:cs typeface="Arial Narrow"/>
              </a:rPr>
              <a:t>aging</a:t>
            </a:r>
            <a:endParaRPr lang="fr-FR" b="1" dirty="0">
              <a:latin typeface="Arial Narrow"/>
              <a:cs typeface="Arial Narrow"/>
            </a:endParaRPr>
          </a:p>
          <a:p>
            <a:pPr algn="ctr" eaLnBrk="0" hangingPunct="0"/>
            <a:r>
              <a:rPr lang="fr-FR" b="1" dirty="0" err="1">
                <a:latin typeface="Arial Narrow"/>
                <a:cs typeface="Arial Narrow"/>
              </a:rPr>
              <a:t>Disease</a:t>
            </a:r>
            <a:r>
              <a:rPr lang="fr-FR" b="1" dirty="0">
                <a:latin typeface="Arial Narrow"/>
                <a:cs typeface="Arial Narrow"/>
              </a:rPr>
              <a:t> </a:t>
            </a:r>
            <a:r>
              <a:rPr lang="fr-FR" b="1" dirty="0" err="1" smtClean="0">
                <a:latin typeface="Arial Narrow"/>
                <a:cs typeface="Arial Narrow"/>
              </a:rPr>
              <a:t>prevention</a:t>
            </a:r>
            <a:endParaRPr lang="fr-FR" b="1" dirty="0">
              <a:latin typeface="Arial Narrow"/>
              <a:cs typeface="Arial Narrow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122738" y="3116263"/>
            <a:ext cx="1876341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b="1" dirty="0" err="1">
                <a:latin typeface="Arial Narrow"/>
                <a:cs typeface="Arial Narrow"/>
              </a:rPr>
              <a:t>Healthy</a:t>
            </a:r>
            <a:r>
              <a:rPr lang="fr-FR" b="1" dirty="0">
                <a:latin typeface="Arial Narrow"/>
                <a:cs typeface="Arial Narrow"/>
              </a:rPr>
              <a:t> </a:t>
            </a:r>
            <a:r>
              <a:rPr lang="fr-FR" b="1" dirty="0" err="1">
                <a:latin typeface="Arial Narrow"/>
                <a:cs typeface="Arial Narrow"/>
              </a:rPr>
              <a:t>volunteers</a:t>
            </a:r>
            <a:endParaRPr lang="fr-FR" b="1" dirty="0">
              <a:latin typeface="Arial Narrow"/>
              <a:cs typeface="Arial Narrow"/>
            </a:endParaRP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3490913" y="3330575"/>
            <a:ext cx="649287" cy="0"/>
          </a:xfrm>
          <a:prstGeom prst="line">
            <a:avLst/>
          </a:prstGeom>
          <a:noFill/>
          <a:ln w="25400">
            <a:solidFill>
              <a:srgbClr val="6699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Picture 1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0700" y="3817938"/>
            <a:ext cx="1222375" cy="808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362325" y="4578350"/>
            <a:ext cx="322580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b="1" dirty="0" err="1">
                <a:latin typeface="Arial Narrow"/>
                <a:cs typeface="Arial Narrow"/>
              </a:rPr>
              <a:t>Clinical</a:t>
            </a:r>
            <a:r>
              <a:rPr lang="fr-FR" b="1" dirty="0">
                <a:latin typeface="Arial Narrow"/>
                <a:cs typeface="Arial Narrow"/>
              </a:rPr>
              <a:t> </a:t>
            </a:r>
            <a:r>
              <a:rPr lang="fr-FR" b="1" dirty="0" err="1">
                <a:latin typeface="Arial Narrow"/>
                <a:cs typeface="Arial Narrow"/>
              </a:rPr>
              <a:t>studies</a:t>
            </a:r>
            <a:endParaRPr lang="fr-FR" b="1" dirty="0">
              <a:latin typeface="Arial Narrow"/>
              <a:cs typeface="Arial Narrow"/>
            </a:endParaRPr>
          </a:p>
        </p:txBody>
      </p:sp>
      <p:pic>
        <p:nvPicPr>
          <p:cNvPr id="19" name="Picture 20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54300" y="3476625"/>
            <a:ext cx="1155700" cy="1111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1763712" y="3136900"/>
            <a:ext cx="1529191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b="1">
                <a:latin typeface="Arial Narrow"/>
                <a:cs typeface="Arial Narrow"/>
              </a:rPr>
              <a:t>Animal models</a:t>
            </a:r>
          </a:p>
        </p:txBody>
      </p:sp>
      <p:pic>
        <p:nvPicPr>
          <p:cNvPr id="21" name="Picture 2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20887" y="3659188"/>
            <a:ext cx="736600" cy="744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5073650" y="1676400"/>
            <a:ext cx="3209925" cy="457200"/>
          </a:xfrm>
          <a:prstGeom prst="rect">
            <a:avLst/>
          </a:prstGeom>
          <a:solidFill>
            <a:srgbClr val="D3FF6B"/>
          </a:solidFill>
          <a:ln w="12700">
            <a:solidFill>
              <a:srgbClr val="CCFF33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fr-FR" sz="2400" b="1" dirty="0" err="1">
                <a:latin typeface="Arial Narrow"/>
                <a:cs typeface="Arial Narrow"/>
              </a:rPr>
              <a:t>Finalized</a:t>
            </a:r>
            <a:r>
              <a:rPr lang="fr-FR" sz="2400" b="1" dirty="0">
                <a:latin typeface="Arial Narrow"/>
                <a:cs typeface="Arial Narrow"/>
              </a:rPr>
              <a:t> </a:t>
            </a:r>
            <a:r>
              <a:rPr lang="fr-FR" sz="2400" b="1" dirty="0" err="1">
                <a:latin typeface="Arial Narrow"/>
                <a:cs typeface="Arial Narrow"/>
              </a:rPr>
              <a:t>research</a:t>
            </a:r>
            <a:endParaRPr lang="fr-FR" sz="2400" b="1" dirty="0">
              <a:latin typeface="Arial Narrow"/>
              <a:cs typeface="Arial Narrow"/>
            </a:endParaRPr>
          </a:p>
        </p:txBody>
      </p: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646113" y="1676400"/>
            <a:ext cx="3209925" cy="457200"/>
          </a:xfrm>
          <a:prstGeom prst="rect">
            <a:avLst/>
          </a:prstGeom>
          <a:solidFill>
            <a:srgbClr val="D3FF6B"/>
          </a:solidFill>
          <a:ln w="12700">
            <a:solidFill>
              <a:srgbClr val="CCFF33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fr-FR" sz="2400" b="1" dirty="0" smtClean="0">
                <a:latin typeface="Arial Narrow"/>
                <a:cs typeface="Arial Narrow"/>
              </a:rPr>
              <a:t>Cognitive </a:t>
            </a:r>
            <a:r>
              <a:rPr lang="fr-FR" sz="2400" b="1" dirty="0" err="1">
                <a:latin typeface="Arial Narrow"/>
                <a:cs typeface="Arial Narrow"/>
              </a:rPr>
              <a:t>research</a:t>
            </a:r>
            <a:endParaRPr lang="fr-FR" sz="2400" b="1" dirty="0">
              <a:latin typeface="Arial Narrow"/>
              <a:cs typeface="Arial Narrow"/>
            </a:endParaRPr>
          </a:p>
        </p:txBody>
      </p:sp>
      <p:sp>
        <p:nvSpPr>
          <p:cNvPr id="24" name="Line 32"/>
          <p:cNvSpPr>
            <a:spLocks noChangeShapeType="1"/>
          </p:cNvSpPr>
          <p:nvPr/>
        </p:nvSpPr>
        <p:spPr bwMode="auto">
          <a:xfrm>
            <a:off x="7554913" y="5194300"/>
            <a:ext cx="1587" cy="215900"/>
          </a:xfrm>
          <a:prstGeom prst="line">
            <a:avLst/>
          </a:prstGeom>
          <a:noFill/>
          <a:ln w="25400">
            <a:solidFill>
              <a:srgbClr val="6699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5" name="Rectangle 34"/>
          <p:cNvSpPr>
            <a:spLocks noChangeArrowheads="1"/>
          </p:cNvSpPr>
          <p:nvPr/>
        </p:nvSpPr>
        <p:spPr bwMode="auto">
          <a:xfrm>
            <a:off x="6511408" y="5500688"/>
            <a:ext cx="2099709" cy="101309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2000" b="1" dirty="0" smtClean="0">
                <a:solidFill>
                  <a:schemeClr val="bg1"/>
                </a:solidFill>
                <a:latin typeface="Arial Narrow"/>
                <a:cs typeface="Arial Narrow"/>
              </a:rPr>
              <a:t>Guidelines</a:t>
            </a:r>
          </a:p>
          <a:p>
            <a:pPr algn="ctr" eaLnBrk="0" hangingPunct="0"/>
            <a:endParaRPr lang="fr-FR" sz="20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0" hangingPunct="0"/>
            <a:r>
              <a:rPr lang="fr-FR" sz="2000" b="1" dirty="0" smtClean="0">
                <a:solidFill>
                  <a:schemeClr val="bg1"/>
                </a:solidFill>
                <a:latin typeface="Arial Narrow"/>
                <a:cs typeface="Arial Narrow"/>
              </a:rPr>
              <a:t>Public </a:t>
            </a:r>
            <a:r>
              <a:rPr lang="fr-FR" sz="2000" b="1" dirty="0" err="1">
                <a:solidFill>
                  <a:schemeClr val="bg1"/>
                </a:solidFill>
                <a:latin typeface="Arial Narrow"/>
                <a:cs typeface="Arial Narrow"/>
              </a:rPr>
              <a:t>heath</a:t>
            </a:r>
            <a:r>
              <a:rPr lang="fr-FR" sz="2000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Arial Narrow"/>
                <a:cs typeface="Arial Narrow"/>
              </a:rPr>
              <a:t>policy</a:t>
            </a:r>
            <a:endParaRPr lang="fr-FR" sz="20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6" name="Rectangle 46"/>
          <p:cNvSpPr>
            <a:spLocks noChangeArrowheads="1"/>
          </p:cNvSpPr>
          <p:nvPr/>
        </p:nvSpPr>
        <p:spPr bwMode="auto">
          <a:xfrm>
            <a:off x="877888" y="2585155"/>
            <a:ext cx="7085012" cy="368300"/>
          </a:xfrm>
          <a:prstGeom prst="rect">
            <a:avLst/>
          </a:prstGeom>
          <a:solidFill>
            <a:srgbClr val="EEFF8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sz="2000"/>
          </a:p>
        </p:txBody>
      </p:sp>
      <p:sp>
        <p:nvSpPr>
          <p:cNvPr id="27" name="AutoShape 47"/>
          <p:cNvSpPr>
            <a:spLocks noChangeArrowheads="1"/>
          </p:cNvSpPr>
          <p:nvPr/>
        </p:nvSpPr>
        <p:spPr bwMode="auto">
          <a:xfrm rot="5400000">
            <a:off x="7816057" y="2456656"/>
            <a:ext cx="514350" cy="576263"/>
          </a:xfrm>
          <a:prstGeom prst="triangle">
            <a:avLst>
              <a:gd name="adj" fmla="val 50000"/>
            </a:avLst>
          </a:prstGeom>
          <a:solidFill>
            <a:srgbClr val="EEFF8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" name="AutoShape 48"/>
          <p:cNvSpPr>
            <a:spLocks noChangeArrowheads="1"/>
          </p:cNvSpPr>
          <p:nvPr/>
        </p:nvSpPr>
        <p:spPr bwMode="auto">
          <a:xfrm rot="16200000" flipH="1">
            <a:off x="499269" y="2456657"/>
            <a:ext cx="514350" cy="576262"/>
          </a:xfrm>
          <a:prstGeom prst="triangle">
            <a:avLst>
              <a:gd name="adj" fmla="val 50000"/>
            </a:avLst>
          </a:prstGeom>
          <a:solidFill>
            <a:srgbClr val="EEFF8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9" name="Rectangle 49"/>
          <p:cNvSpPr>
            <a:spLocks noChangeArrowheads="1"/>
          </p:cNvSpPr>
          <p:nvPr/>
        </p:nvSpPr>
        <p:spPr bwMode="auto">
          <a:xfrm>
            <a:off x="2789238" y="2603500"/>
            <a:ext cx="3209925" cy="315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fr-FR" b="1">
                <a:latin typeface="Arial Narrow"/>
                <a:cs typeface="Arial Narrow"/>
              </a:rPr>
              <a:t>TRANSLATIONAL RESEARCH  </a:t>
            </a:r>
          </a:p>
        </p:txBody>
      </p:sp>
      <p:sp>
        <p:nvSpPr>
          <p:cNvPr id="30" name="Line 22"/>
          <p:cNvSpPr>
            <a:spLocks noChangeShapeType="1"/>
          </p:cNvSpPr>
          <p:nvPr/>
        </p:nvSpPr>
        <p:spPr bwMode="auto">
          <a:xfrm>
            <a:off x="1069975" y="3314700"/>
            <a:ext cx="649288" cy="0"/>
          </a:xfrm>
          <a:prstGeom prst="line">
            <a:avLst/>
          </a:prstGeom>
          <a:noFill/>
          <a:ln w="25400">
            <a:solidFill>
              <a:srgbClr val="6699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1126960" y="2557463"/>
            <a:ext cx="131636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2000" b="1">
                <a:latin typeface="Arial Narrow"/>
                <a:cs typeface="Arial Narrow"/>
              </a:rPr>
              <a:t>Hypothesis</a:t>
            </a:r>
          </a:p>
        </p:txBody>
      </p:sp>
      <p:sp>
        <p:nvSpPr>
          <p:cNvPr id="32" name="Rectangle 40"/>
          <p:cNvSpPr>
            <a:spLocks noChangeArrowheads="1"/>
          </p:cNvSpPr>
          <p:nvPr/>
        </p:nvSpPr>
        <p:spPr bwMode="auto">
          <a:xfrm>
            <a:off x="6386504" y="2557463"/>
            <a:ext cx="117635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2000" b="1">
                <a:latin typeface="Arial Narrow"/>
                <a:cs typeface="Arial Narrow"/>
              </a:rPr>
              <a:t>Validation</a:t>
            </a:r>
          </a:p>
        </p:txBody>
      </p:sp>
      <p:sp>
        <p:nvSpPr>
          <p:cNvPr id="33" name="Rectangle 53"/>
          <p:cNvSpPr>
            <a:spLocks noChangeArrowheads="1"/>
          </p:cNvSpPr>
          <p:nvPr/>
        </p:nvSpPr>
        <p:spPr bwMode="auto">
          <a:xfrm>
            <a:off x="4406900" y="3378200"/>
            <a:ext cx="91908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b="1" dirty="0">
                <a:latin typeface="Arial Narrow"/>
                <a:cs typeface="Arial Narrow"/>
              </a:rPr>
              <a:t>Patients</a:t>
            </a:r>
          </a:p>
        </p:txBody>
      </p:sp>
      <p:sp>
        <p:nvSpPr>
          <p:cNvPr id="34" name="Rectangle 57"/>
          <p:cNvSpPr>
            <a:spLocks noChangeArrowheads="1"/>
          </p:cNvSpPr>
          <p:nvPr/>
        </p:nvSpPr>
        <p:spPr bwMode="auto">
          <a:xfrm>
            <a:off x="1841500" y="4927600"/>
            <a:ext cx="1006475" cy="404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1803400" y="4514850"/>
            <a:ext cx="4200525" cy="920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b="1" dirty="0" err="1">
                <a:latin typeface="Arial Narrow"/>
                <a:cs typeface="Arial Narrow"/>
              </a:rPr>
              <a:t>Minipig</a:t>
            </a:r>
            <a:endParaRPr lang="fr-FR" b="1" dirty="0">
              <a:latin typeface="Arial Narrow"/>
              <a:cs typeface="Arial Narrow"/>
            </a:endParaRPr>
          </a:p>
          <a:p>
            <a:pPr eaLnBrk="0" hangingPunct="0"/>
            <a:r>
              <a:rPr lang="fr-FR" b="1" dirty="0">
                <a:latin typeface="Arial Narrow"/>
                <a:cs typeface="Arial Narrow"/>
              </a:rPr>
              <a:t>Rat</a:t>
            </a:r>
          </a:p>
          <a:p>
            <a:pPr eaLnBrk="0" hangingPunct="0"/>
            <a:r>
              <a:rPr lang="fr-FR" b="1" dirty="0" err="1">
                <a:latin typeface="Arial Narrow"/>
                <a:cs typeface="Arial Narrow"/>
              </a:rPr>
              <a:t>Transgenic</a:t>
            </a:r>
            <a:r>
              <a:rPr lang="fr-FR" b="1" dirty="0">
                <a:latin typeface="Arial Narrow"/>
                <a:cs typeface="Arial Narrow"/>
              </a:rPr>
              <a:t> </a:t>
            </a:r>
            <a:r>
              <a:rPr lang="fr-FR" b="1" dirty="0" err="1">
                <a:latin typeface="Arial Narrow"/>
                <a:cs typeface="Arial Narrow"/>
              </a:rPr>
              <a:t>mice</a:t>
            </a:r>
            <a:endParaRPr lang="fr-FR" b="1" dirty="0">
              <a:solidFill>
                <a:srgbClr val="669900"/>
              </a:solidFill>
              <a:latin typeface="Arial Narrow"/>
              <a:cs typeface="Arial Narrow"/>
            </a:endParaRPr>
          </a:p>
        </p:txBody>
      </p:sp>
      <p:sp>
        <p:nvSpPr>
          <p:cNvPr id="37" name="Titre 1"/>
          <p:cNvSpPr>
            <a:spLocks noGrp="1"/>
          </p:cNvSpPr>
          <p:nvPr>
            <p:ph type="title"/>
          </p:nvPr>
        </p:nvSpPr>
        <p:spPr>
          <a:xfrm>
            <a:off x="1905000" y="-76200"/>
            <a:ext cx="5554960" cy="1143000"/>
          </a:xfrm>
        </p:spPr>
        <p:txBody>
          <a:bodyPr/>
          <a:lstStyle/>
          <a:p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Scientific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project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3129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133600" y="-76200"/>
            <a:ext cx="60198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Nutrition Investigation Unit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8" descr="photo chirurgie parkinson 037"/>
          <p:cNvPicPr>
            <a:picLocks noChangeAspect="1" noChangeArrowheads="1"/>
          </p:cNvPicPr>
          <p:nvPr/>
        </p:nvPicPr>
        <p:blipFill>
          <a:blip r:embed="rId3">
            <a:lum bright="12000" contrast="6000"/>
          </a:blip>
          <a:srcRect l="5669" b="6555"/>
          <a:stretch>
            <a:fillRect/>
          </a:stretch>
        </p:blipFill>
        <p:spPr bwMode="auto">
          <a:xfrm>
            <a:off x="5010150" y="3162300"/>
            <a:ext cx="1466850" cy="1393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8" name="Picture 10" descr="DSC00017"/>
          <p:cNvPicPr>
            <a:picLocks noChangeAspect="1" noChangeArrowheads="1"/>
          </p:cNvPicPr>
          <p:nvPr/>
        </p:nvPicPr>
        <p:blipFill>
          <a:blip r:embed="rId4">
            <a:lum bright="18000" contrast="6000"/>
          </a:blip>
          <a:srcRect/>
          <a:stretch>
            <a:fillRect/>
          </a:stretch>
        </p:blipFill>
        <p:spPr bwMode="auto">
          <a:xfrm>
            <a:off x="4876800" y="1600200"/>
            <a:ext cx="1860550" cy="13954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17475" y="1649412"/>
            <a:ext cx="47688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fr-FR" sz="2400" b="1" i="1" dirty="0" smtClean="0">
                <a:latin typeface="Arial Narrow" pitchFamily="30" charset="0"/>
              </a:rPr>
              <a:t>Full </a:t>
            </a:r>
            <a:r>
              <a:rPr lang="fr-FR" sz="2400" b="1" i="1" dirty="0" err="1">
                <a:latin typeface="Arial Narrow" pitchFamily="30" charset="0"/>
              </a:rPr>
              <a:t>clinical</a:t>
            </a:r>
            <a:r>
              <a:rPr lang="fr-FR" sz="2400" b="1" i="1" dirty="0">
                <a:latin typeface="Arial Narrow" pitchFamily="30" charset="0"/>
              </a:rPr>
              <a:t> </a:t>
            </a:r>
            <a:r>
              <a:rPr lang="fr-FR" sz="2400" b="1" i="1" dirty="0" err="1">
                <a:latin typeface="Arial Narrow" pitchFamily="30" charset="0"/>
              </a:rPr>
              <a:t>research</a:t>
            </a:r>
            <a:r>
              <a:rPr lang="fr-FR" sz="2400" b="1" i="1" dirty="0">
                <a:latin typeface="Arial Narrow" pitchFamily="30" charset="0"/>
              </a:rPr>
              <a:t> </a:t>
            </a:r>
            <a:r>
              <a:rPr lang="fr-FR" sz="2400" b="1" i="1" dirty="0" err="1" smtClean="0">
                <a:latin typeface="Arial Narrow" pitchFamily="30" charset="0"/>
              </a:rPr>
              <a:t>protocols</a:t>
            </a:r>
            <a:endParaRPr lang="fr-FR" sz="2400" b="1" i="1" dirty="0" smtClean="0">
              <a:latin typeface="Arial Narrow" pitchFamily="30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fr-FR" sz="2400" b="1" i="1" dirty="0">
              <a:latin typeface="Arial Narrow" pitchFamily="30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fr-FR" sz="2400" b="1" i="1" dirty="0" err="1">
                <a:latin typeface="Arial Narrow" pitchFamily="30" charset="0"/>
              </a:rPr>
              <a:t>Facilities</a:t>
            </a:r>
            <a:r>
              <a:rPr lang="fr-FR" sz="2400" b="1" i="1" dirty="0">
                <a:latin typeface="Arial Narrow" pitchFamily="30" charset="0"/>
              </a:rPr>
              <a:t> : 333 m</a:t>
            </a:r>
            <a:r>
              <a:rPr lang="fr-FR" sz="2400" b="1" i="1" baseline="30000" dirty="0">
                <a:latin typeface="Arial Narrow" pitchFamily="30" charset="0"/>
              </a:rPr>
              <a:t>2</a:t>
            </a:r>
            <a:endParaRPr lang="fr-FR" sz="2400" baseline="30000" dirty="0">
              <a:latin typeface="Arial Narrow" pitchFamily="30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 typeface="Arial" pitchFamily="30" charset="0"/>
              <a:buChar char="•"/>
            </a:pPr>
            <a:r>
              <a:rPr lang="fr-FR" sz="2400" dirty="0">
                <a:latin typeface="Arial Narrow" pitchFamily="30" charset="0"/>
              </a:rPr>
              <a:t>5 investigation </a:t>
            </a:r>
            <a:r>
              <a:rPr lang="fr-FR" sz="2400" dirty="0" err="1">
                <a:latin typeface="Arial Narrow" pitchFamily="30" charset="0"/>
              </a:rPr>
              <a:t>beds</a:t>
            </a:r>
            <a:r>
              <a:rPr lang="fr-FR" sz="2400" dirty="0">
                <a:latin typeface="Arial Narrow" pitchFamily="30" charset="0"/>
              </a:rPr>
              <a:t> ( </a:t>
            </a:r>
            <a:r>
              <a:rPr lang="fr-FR" sz="2400" dirty="0" smtClean="0">
                <a:latin typeface="Arial Narrow" pitchFamily="30" charset="0"/>
              </a:rPr>
              <a:t>2 </a:t>
            </a:r>
            <a:r>
              <a:rPr lang="fr-FR" sz="2400" dirty="0" err="1" smtClean="0">
                <a:latin typeface="Arial Narrow" pitchFamily="30" charset="0"/>
              </a:rPr>
              <a:t>beds</a:t>
            </a:r>
            <a:r>
              <a:rPr lang="fr-FR" sz="2400" dirty="0" smtClean="0">
                <a:latin typeface="Arial Narrow" pitchFamily="30" charset="0"/>
              </a:rPr>
              <a:t> </a:t>
            </a:r>
            <a:r>
              <a:rPr lang="fr-FR" sz="2400" dirty="0">
                <a:latin typeface="Arial Narrow" pitchFamily="30" charset="0"/>
              </a:rPr>
              <a:t>for invasive investigations)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 typeface="Arial" pitchFamily="30" charset="0"/>
              <a:buChar char="•"/>
            </a:pPr>
            <a:r>
              <a:rPr lang="fr-FR" sz="2400" dirty="0">
                <a:latin typeface="Arial Narrow" pitchFamily="30" charset="0"/>
              </a:rPr>
              <a:t>2 </a:t>
            </a:r>
            <a:r>
              <a:rPr lang="fr-FR" sz="2400" dirty="0" err="1">
                <a:latin typeface="Arial Narrow" pitchFamily="30" charset="0"/>
              </a:rPr>
              <a:t>calorimetric</a:t>
            </a:r>
            <a:r>
              <a:rPr lang="fr-FR" sz="2400" dirty="0">
                <a:latin typeface="Arial Narrow" pitchFamily="30" charset="0"/>
              </a:rPr>
              <a:t> </a:t>
            </a:r>
            <a:r>
              <a:rPr lang="fr-FR" sz="2400" dirty="0" err="1" smtClean="0">
                <a:latin typeface="Arial Narrow" pitchFamily="30" charset="0"/>
              </a:rPr>
              <a:t>chambers</a:t>
            </a:r>
            <a:endParaRPr lang="fr-FR" sz="2400" dirty="0" smtClean="0">
              <a:latin typeface="Arial Narrow" pitchFamily="30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 typeface="Arial" pitchFamily="30" charset="0"/>
              <a:buChar char="•"/>
            </a:pPr>
            <a:r>
              <a:rPr lang="fr-FR" sz="2400" dirty="0" err="1" smtClean="0">
                <a:latin typeface="Arial Narrow" pitchFamily="30" charset="0"/>
              </a:rPr>
              <a:t>Metabolic</a:t>
            </a:r>
            <a:r>
              <a:rPr lang="fr-FR" sz="2400" dirty="0" smtClean="0">
                <a:latin typeface="Arial Narrow" pitchFamily="30" charset="0"/>
              </a:rPr>
              <a:t> </a:t>
            </a:r>
            <a:r>
              <a:rPr lang="fr-FR" sz="2400" dirty="0" err="1" smtClean="0">
                <a:latin typeface="Arial Narrow" pitchFamily="30" charset="0"/>
              </a:rPr>
              <a:t>kitchen</a:t>
            </a:r>
            <a:endParaRPr lang="fr-FR" sz="2400" dirty="0" smtClean="0">
              <a:latin typeface="Arial Narrow" pitchFamily="30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</a:pPr>
            <a:endParaRPr lang="fr-FR" sz="2400" dirty="0">
              <a:latin typeface="Arial Narrow" pitchFamily="30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</a:pPr>
            <a:endParaRPr lang="fr-FR" sz="2400" dirty="0">
              <a:latin typeface="Arial Narrow" pitchFamily="30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</a:pPr>
            <a:r>
              <a:rPr lang="fr-FR" sz="2400" b="1" i="1" dirty="0">
                <a:latin typeface="Arial Narrow" pitchFamily="30" charset="0"/>
              </a:rPr>
              <a:t>NIU team</a:t>
            </a:r>
            <a:endParaRPr lang="fr-FR" sz="2400" baseline="30000" dirty="0">
              <a:latin typeface="Arial Narrow" pitchFamily="30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</a:pPr>
            <a:endParaRPr lang="fr-FR" sz="2400" dirty="0">
              <a:latin typeface="Arial Narrow" pitchFamily="30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7475" y="4841875"/>
            <a:ext cx="1914782" cy="19389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Arial Narrow" pitchFamily="30" charset="0"/>
              </a:rPr>
              <a:t>MD </a:t>
            </a:r>
            <a:r>
              <a:rPr lang="fr-FR" sz="2000" b="1" dirty="0" err="1" smtClean="0">
                <a:latin typeface="Arial Narrow" pitchFamily="30" charset="0"/>
              </a:rPr>
              <a:t>investigators</a:t>
            </a:r>
            <a:endParaRPr lang="fr-FR" sz="2000" b="1" dirty="0" smtClean="0">
              <a:latin typeface="Arial Narrow" pitchFamily="30" charset="0"/>
            </a:endParaRPr>
          </a:p>
          <a:p>
            <a:r>
              <a:rPr lang="fr-FR" sz="2000" dirty="0">
                <a:latin typeface="Arial Narrow" pitchFamily="30" charset="0"/>
              </a:rPr>
              <a:t>Yves </a:t>
            </a:r>
            <a:r>
              <a:rPr lang="fr-FR" sz="2000" dirty="0" err="1">
                <a:latin typeface="Arial Narrow" pitchFamily="30" charset="0"/>
              </a:rPr>
              <a:t>Boirie</a:t>
            </a:r>
            <a:endParaRPr lang="fr-FR" sz="2000" dirty="0">
              <a:latin typeface="Arial Narrow" pitchFamily="30" charset="0"/>
            </a:endParaRPr>
          </a:p>
          <a:p>
            <a:r>
              <a:rPr lang="fr-FR" sz="2000" dirty="0">
                <a:latin typeface="Arial Narrow" pitchFamily="30" charset="0"/>
              </a:rPr>
              <a:t>No</a:t>
            </a:r>
            <a:r>
              <a:rPr lang="fr-FR" altLang="ja-JP" sz="2000" dirty="0">
                <a:latin typeface="Arial Narrow" pitchFamily="30" charset="0"/>
              </a:rPr>
              <a:t>ël </a:t>
            </a:r>
            <a:r>
              <a:rPr lang="fr-FR" altLang="ja-JP" sz="2000" dirty="0" smtClean="0">
                <a:latin typeface="Arial Narrow" pitchFamily="30" charset="0"/>
              </a:rPr>
              <a:t>Cano</a:t>
            </a:r>
          </a:p>
          <a:p>
            <a:r>
              <a:rPr lang="fr-FR" altLang="ja-JP" sz="2000" dirty="0" smtClean="0">
                <a:latin typeface="Arial Narrow" pitchFamily="30" charset="0"/>
              </a:rPr>
              <a:t>Nicolas </a:t>
            </a:r>
            <a:r>
              <a:rPr lang="fr-FR" altLang="ja-JP" sz="2000" dirty="0" err="1" smtClean="0">
                <a:latin typeface="Arial Narrow" pitchFamily="30" charset="0"/>
              </a:rPr>
              <a:t>Farigon</a:t>
            </a:r>
            <a:endParaRPr lang="fr-FR" altLang="ja-JP" sz="2000" dirty="0" smtClean="0">
              <a:latin typeface="Arial Narrow" pitchFamily="30" charset="0"/>
            </a:endParaRPr>
          </a:p>
          <a:p>
            <a:r>
              <a:rPr lang="fr-FR" sz="2000" dirty="0">
                <a:latin typeface="Arial Narrow" pitchFamily="30" charset="0"/>
              </a:rPr>
              <a:t>Françoise Laporte</a:t>
            </a:r>
            <a:endParaRPr lang="fr-FR" sz="2000" dirty="0" smtClean="0">
              <a:latin typeface="Arial Narrow" pitchFamily="30" charset="0"/>
            </a:endParaRPr>
          </a:p>
          <a:p>
            <a:r>
              <a:rPr lang="fr-FR" sz="2000" dirty="0" smtClean="0">
                <a:latin typeface="Arial Narrow" pitchFamily="30" charset="0"/>
              </a:rPr>
              <a:t>Amandine </a:t>
            </a:r>
            <a:r>
              <a:rPr lang="fr-FR" sz="2000" dirty="0" err="1">
                <a:latin typeface="Arial Narrow" pitchFamily="30" charset="0"/>
              </a:rPr>
              <a:t>Prulière</a:t>
            </a:r>
            <a:endParaRPr lang="fr-FR" sz="2000" dirty="0">
              <a:latin typeface="Arial Narrow" pitchFamily="30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630993" y="4841875"/>
            <a:ext cx="2479675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latin typeface="Arial Narrow" pitchFamily="30" charset="0"/>
              </a:rPr>
              <a:t>Nurses</a:t>
            </a:r>
            <a:endParaRPr lang="fr-FR" sz="2000" b="1" dirty="0" smtClean="0">
              <a:latin typeface="Arial Narrow" pitchFamily="30" charset="0"/>
            </a:endParaRPr>
          </a:p>
          <a:p>
            <a:r>
              <a:rPr lang="fr-FR" sz="2000" dirty="0" smtClean="0">
                <a:latin typeface="Arial Narrow" pitchFamily="30" charset="0"/>
              </a:rPr>
              <a:t>Dominique </a:t>
            </a:r>
            <a:r>
              <a:rPr lang="fr-FR" sz="2000" dirty="0" err="1" smtClean="0">
                <a:latin typeface="Arial Narrow" pitchFamily="30" charset="0"/>
              </a:rPr>
              <a:t>Provenchère</a:t>
            </a:r>
            <a:endParaRPr lang="fr-FR" sz="2000" dirty="0" smtClean="0">
              <a:latin typeface="Arial Narrow" pitchFamily="30" charset="0"/>
            </a:endParaRPr>
          </a:p>
          <a:p>
            <a:r>
              <a:rPr lang="fr-FR" sz="2000" dirty="0" smtClean="0">
                <a:latin typeface="Arial Narrow" pitchFamily="30" charset="0"/>
              </a:rPr>
              <a:t>Hélène Parrot</a:t>
            </a:r>
            <a:endParaRPr lang="fr-FR" sz="2000" dirty="0">
              <a:latin typeface="Arial Narrow" pitchFamily="30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629400" y="6073775"/>
            <a:ext cx="2490794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Arial Narrow" pitchFamily="30" charset="0"/>
              </a:rPr>
              <a:t>Non permanent </a:t>
            </a:r>
          </a:p>
          <a:p>
            <a:r>
              <a:rPr lang="fr-FR" sz="2000" b="1" dirty="0" smtClean="0">
                <a:latin typeface="Arial Narrow" pitchFamily="30" charset="0"/>
              </a:rPr>
              <a:t> staff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495800" y="4841875"/>
            <a:ext cx="1883849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1" dirty="0" err="1" smtClean="0">
                <a:latin typeface="Arial Narrow" pitchFamily="30" charset="0"/>
              </a:rPr>
              <a:t>Dieticians</a:t>
            </a:r>
            <a:endParaRPr lang="fr-FR" sz="2000" b="1" dirty="0" smtClean="0">
              <a:latin typeface="Arial Narrow" pitchFamily="30" charset="0"/>
            </a:endParaRPr>
          </a:p>
          <a:p>
            <a:r>
              <a:rPr lang="fr-FR" sz="2000" dirty="0" smtClean="0">
                <a:latin typeface="Arial Narrow" pitchFamily="30" charset="0"/>
              </a:rPr>
              <a:t>Aurélie Caille</a:t>
            </a:r>
          </a:p>
          <a:p>
            <a:r>
              <a:rPr lang="fr-FR" sz="2000" dirty="0" smtClean="0">
                <a:latin typeface="Arial Narrow" pitchFamily="30" charset="0"/>
              </a:rPr>
              <a:t>Noëlle </a:t>
            </a:r>
            <a:r>
              <a:rPr lang="fr-FR" sz="2000" dirty="0" err="1" smtClean="0">
                <a:latin typeface="Arial Narrow" pitchFamily="30" charset="0"/>
              </a:rPr>
              <a:t>Lyon-Belgy</a:t>
            </a:r>
            <a:endParaRPr lang="fr-FR" sz="2000" dirty="0">
              <a:latin typeface="Arial Narrow" pitchFamily="30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495800" y="6073775"/>
            <a:ext cx="1820862" cy="7080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Arial Narrow" pitchFamily="30" charset="0"/>
              </a:rPr>
              <a:t>Cook</a:t>
            </a:r>
          </a:p>
          <a:p>
            <a:r>
              <a:rPr lang="fr-FR" sz="2000" dirty="0">
                <a:latin typeface="Arial Narrow" pitchFamily="30" charset="0"/>
              </a:rPr>
              <a:t>Guy </a:t>
            </a:r>
            <a:r>
              <a:rPr lang="fr-FR" sz="2000" dirty="0" err="1">
                <a:latin typeface="Arial Narrow" pitchFamily="30" charset="0"/>
              </a:rPr>
              <a:t>Manhliot</a:t>
            </a:r>
            <a:endParaRPr lang="fr-FR" sz="2000" dirty="0">
              <a:latin typeface="Arial Narrow" pitchFamily="30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311400" y="5765800"/>
            <a:ext cx="1955800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Arial Narrow" pitchFamily="30" charset="0"/>
              </a:rPr>
              <a:t>Clin. </a:t>
            </a:r>
            <a:r>
              <a:rPr lang="fr-FR" sz="2000" b="1" dirty="0" err="1" smtClean="0">
                <a:latin typeface="Arial Narrow" pitchFamily="30" charset="0"/>
              </a:rPr>
              <a:t>Res</a:t>
            </a:r>
            <a:r>
              <a:rPr lang="fr-FR" sz="2000" b="1" dirty="0" smtClean="0">
                <a:latin typeface="Arial Narrow" pitchFamily="30" charset="0"/>
              </a:rPr>
              <a:t>. </a:t>
            </a:r>
            <a:r>
              <a:rPr lang="fr-FR" sz="2000" b="1" dirty="0" err="1" smtClean="0">
                <a:latin typeface="Arial Narrow" pitchFamily="30" charset="0"/>
              </a:rPr>
              <a:t>Assist</a:t>
            </a:r>
            <a:r>
              <a:rPr lang="fr-FR" sz="2000" b="1" dirty="0" smtClean="0">
                <a:latin typeface="Arial Narrow" pitchFamily="30" charset="0"/>
              </a:rPr>
              <a:t>.</a:t>
            </a:r>
          </a:p>
          <a:p>
            <a:r>
              <a:rPr lang="fr-FR" sz="2000" dirty="0">
                <a:latin typeface="Arial Narrow" pitchFamily="30" charset="0"/>
              </a:rPr>
              <a:t>Nathalie Meunier</a:t>
            </a:r>
          </a:p>
          <a:p>
            <a:r>
              <a:rPr lang="fr-FR" sz="2000" dirty="0">
                <a:latin typeface="Arial Narrow" pitchFamily="30" charset="0"/>
              </a:rPr>
              <a:t>Adeline Blot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311400" y="4841875"/>
            <a:ext cx="1955800" cy="7080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 b="1" dirty="0" err="1">
                <a:latin typeface="Arial Narrow" pitchFamily="30" charset="0"/>
              </a:rPr>
              <a:t>Quality</a:t>
            </a:r>
            <a:r>
              <a:rPr lang="fr-FR" sz="2000" b="1" dirty="0">
                <a:latin typeface="Arial Narrow" pitchFamily="30" charset="0"/>
              </a:rPr>
              <a:t> Control</a:t>
            </a:r>
          </a:p>
          <a:p>
            <a:r>
              <a:rPr lang="fr-FR" sz="2000" dirty="0">
                <a:latin typeface="Arial Narrow" pitchFamily="30" charset="0"/>
              </a:rPr>
              <a:t>Nathalie Meunier</a:t>
            </a:r>
          </a:p>
        </p:txBody>
      </p:sp>
      <p:pic>
        <p:nvPicPr>
          <p:cNvPr id="18" name="Picture 7" descr="photo chirurgie parkinson 034"/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>
            <a:off x="6699250" y="3162300"/>
            <a:ext cx="2157413" cy="1393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6934200" y="1600200"/>
          <a:ext cx="2044700" cy="1440487"/>
        </p:xfrm>
        <a:graphic>
          <a:graphicData uri="http://schemas.openxmlformats.org/presentationml/2006/ole">
            <p:oleObj spid="_x0000_s25602" name="Photo Editor Photo" r:id="rId6" imgW="3048426" imgH="2285714" progId="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55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52400" y="1603375"/>
            <a:ext cx="7086600" cy="492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 eaLnBrk="0" hangingPunct="0">
              <a:lnSpc>
                <a:spcPts val="2875"/>
              </a:lnSpc>
              <a:spcAft>
                <a:spcPts val="600"/>
              </a:spcAft>
            </a:pPr>
            <a:r>
              <a:rPr lang="fr-FR" sz="2400" b="1" dirty="0" err="1">
                <a:latin typeface="Arial Narrow" pitchFamily="30" charset="0"/>
              </a:rPr>
              <a:t>Specificity</a:t>
            </a:r>
            <a:r>
              <a:rPr lang="fr-FR" sz="2400" b="1" dirty="0">
                <a:latin typeface="Arial Narrow" pitchFamily="30" charset="0"/>
              </a:rPr>
              <a:t>:</a:t>
            </a:r>
            <a:r>
              <a:rPr lang="fr-FR" sz="2400" b="1" dirty="0" smtClean="0">
                <a:latin typeface="Arial Narrow" pitchFamily="30" charset="0"/>
              </a:rPr>
              <a:t> - </a:t>
            </a:r>
            <a:r>
              <a:rPr lang="fr-FR" sz="2400" b="1" dirty="0" err="1" smtClean="0">
                <a:latin typeface="Arial Narrow" pitchFamily="30" charset="0"/>
              </a:rPr>
              <a:t>Protein</a:t>
            </a:r>
            <a:r>
              <a:rPr lang="fr-FR" sz="2400" b="1" dirty="0" err="1">
                <a:latin typeface="Arial Narrow" pitchFamily="30" charset="0"/>
              </a:rPr>
              <a:t>-energy</a:t>
            </a:r>
            <a:r>
              <a:rPr lang="fr-FR" sz="2400" b="1" dirty="0">
                <a:latin typeface="Arial Narrow" pitchFamily="30" charset="0"/>
              </a:rPr>
              <a:t> </a:t>
            </a:r>
            <a:r>
              <a:rPr lang="fr-FR" sz="2400" b="1" dirty="0" err="1">
                <a:latin typeface="Arial Narrow" pitchFamily="30" charset="0"/>
              </a:rPr>
              <a:t>metabolism</a:t>
            </a:r>
            <a:r>
              <a:rPr lang="fr-FR" sz="2400" b="1" dirty="0">
                <a:latin typeface="Arial Narrow" pitchFamily="30" charset="0"/>
              </a:rPr>
              <a:t>,</a:t>
            </a:r>
            <a:r>
              <a:rPr lang="fr-FR" sz="2400" b="1" dirty="0" smtClean="0">
                <a:latin typeface="Arial Narrow" pitchFamily="30" charset="0"/>
              </a:rPr>
              <a:t> </a:t>
            </a:r>
          </a:p>
          <a:p>
            <a:pPr algn="just" eaLnBrk="0" hangingPunct="0">
              <a:lnSpc>
                <a:spcPts val="2875"/>
              </a:lnSpc>
              <a:spcAft>
                <a:spcPts val="600"/>
              </a:spcAft>
            </a:pPr>
            <a:r>
              <a:rPr lang="fr-FR" sz="2400" b="1" dirty="0" smtClean="0">
                <a:latin typeface="Arial Narrow" pitchFamily="30" charset="0"/>
              </a:rPr>
              <a:t>		  - </a:t>
            </a:r>
            <a:r>
              <a:rPr lang="fr-FR" sz="2400" b="1" dirty="0" err="1" smtClean="0">
                <a:latin typeface="Arial Narrow" pitchFamily="30" charset="0"/>
              </a:rPr>
              <a:t>Non</a:t>
            </a:r>
            <a:r>
              <a:rPr lang="fr-FR" sz="2400" b="1" dirty="0" err="1">
                <a:latin typeface="Arial Narrow" pitchFamily="30" charset="0"/>
              </a:rPr>
              <a:t>-energy</a:t>
            </a:r>
            <a:r>
              <a:rPr lang="fr-FR" sz="2400" b="1" dirty="0">
                <a:latin typeface="Arial Narrow" pitchFamily="30" charset="0"/>
              </a:rPr>
              <a:t> </a:t>
            </a:r>
            <a:r>
              <a:rPr lang="fr-FR" sz="2400" b="1" dirty="0" err="1" smtClean="0">
                <a:latin typeface="Arial Narrow" pitchFamily="30" charset="0"/>
              </a:rPr>
              <a:t>nutrients</a:t>
            </a:r>
            <a:endParaRPr lang="fr-FR" sz="2400" b="1" dirty="0" smtClean="0">
              <a:latin typeface="Arial Narrow" pitchFamily="30" charset="0"/>
            </a:endParaRPr>
          </a:p>
          <a:p>
            <a:pPr algn="just" eaLnBrk="0" hangingPunct="0">
              <a:lnSpc>
                <a:spcPts val="2875"/>
              </a:lnSpc>
              <a:spcAft>
                <a:spcPts val="600"/>
              </a:spcAft>
            </a:pPr>
            <a:endParaRPr lang="fr-FR" sz="2400" b="1" dirty="0">
              <a:latin typeface="Arial Narrow" pitchFamily="30" charset="0"/>
            </a:endParaRPr>
          </a:p>
          <a:p>
            <a:pPr algn="just" eaLnBrk="0" hangingPunct="0">
              <a:lnSpc>
                <a:spcPts val="2875"/>
              </a:lnSpc>
              <a:spcAft>
                <a:spcPts val="600"/>
              </a:spcAft>
              <a:buClr>
                <a:srgbClr val="FF672B"/>
              </a:buClr>
              <a:buSzPct val="120000"/>
              <a:buFont typeface="Times" pitchFamily="30" charset="0"/>
              <a:buChar char="•"/>
            </a:pPr>
            <a:r>
              <a:rPr lang="fr-FR" sz="2400" dirty="0">
                <a:latin typeface="Arial Narrow" pitchFamily="30" charset="0"/>
              </a:rPr>
              <a:t> </a:t>
            </a:r>
            <a:r>
              <a:rPr lang="fr-FR" sz="2400" dirty="0" err="1">
                <a:latin typeface="Arial Narrow" pitchFamily="30" charset="0"/>
              </a:rPr>
              <a:t>Dietetic</a:t>
            </a:r>
            <a:r>
              <a:rPr lang="fr-FR" sz="2400" dirty="0">
                <a:latin typeface="Arial Narrow" pitchFamily="30" charset="0"/>
              </a:rPr>
              <a:t> </a:t>
            </a:r>
            <a:r>
              <a:rPr lang="fr-FR" sz="2400" dirty="0" err="1">
                <a:latin typeface="Arial Narrow" pitchFamily="30" charset="0"/>
              </a:rPr>
              <a:t>evaluation</a:t>
            </a:r>
            <a:endParaRPr lang="fr-FR" sz="2400" dirty="0">
              <a:latin typeface="Arial Narrow" pitchFamily="30" charset="0"/>
            </a:endParaRPr>
          </a:p>
          <a:p>
            <a:pPr eaLnBrk="0" hangingPunct="0">
              <a:lnSpc>
                <a:spcPts val="2875"/>
              </a:lnSpc>
              <a:spcAft>
                <a:spcPts val="600"/>
              </a:spcAft>
              <a:buClr>
                <a:srgbClr val="FF672B"/>
              </a:buClr>
              <a:buSzPct val="120000"/>
              <a:buFont typeface="Times" pitchFamily="30" charset="0"/>
              <a:buChar char="•"/>
            </a:pPr>
            <a:r>
              <a:rPr lang="fr-FR" sz="2400" dirty="0">
                <a:latin typeface="Arial Narrow" pitchFamily="30" charset="0"/>
              </a:rPr>
              <a:t> Body composition (BIA, </a:t>
            </a:r>
            <a:r>
              <a:rPr lang="fr-FR" sz="2400" dirty="0" smtClean="0">
                <a:latin typeface="Arial Narrow" pitchFamily="30" charset="0"/>
              </a:rPr>
              <a:t>DEXA, CT scan)</a:t>
            </a:r>
            <a:endParaRPr lang="fr-FR" sz="2400" dirty="0">
              <a:latin typeface="Arial Narrow" pitchFamily="30" charset="0"/>
            </a:endParaRPr>
          </a:p>
          <a:p>
            <a:pPr eaLnBrk="0" hangingPunct="0">
              <a:lnSpc>
                <a:spcPts val="2875"/>
              </a:lnSpc>
              <a:spcAft>
                <a:spcPts val="600"/>
              </a:spcAft>
              <a:buClr>
                <a:srgbClr val="FF672B"/>
              </a:buClr>
              <a:buSzPct val="120000"/>
              <a:buFont typeface="Times" pitchFamily="30" charset="0"/>
              <a:buChar char="•"/>
            </a:pPr>
            <a:r>
              <a:rPr lang="fr-FR" sz="2400" dirty="0">
                <a:latin typeface="Arial Narrow" pitchFamily="30" charset="0"/>
              </a:rPr>
              <a:t> </a:t>
            </a:r>
            <a:r>
              <a:rPr lang="fr-FR" sz="2400" dirty="0" err="1">
                <a:latin typeface="Arial Narrow" pitchFamily="30" charset="0"/>
              </a:rPr>
              <a:t>Energy</a:t>
            </a:r>
            <a:r>
              <a:rPr lang="fr-FR" sz="2400" dirty="0">
                <a:latin typeface="Arial Narrow" pitchFamily="30" charset="0"/>
              </a:rPr>
              <a:t> </a:t>
            </a:r>
            <a:r>
              <a:rPr lang="fr-FR" sz="2400" dirty="0" err="1">
                <a:latin typeface="Arial Narrow" pitchFamily="30" charset="0"/>
              </a:rPr>
              <a:t>expenditure</a:t>
            </a:r>
            <a:endParaRPr lang="fr-FR" sz="2400" dirty="0">
              <a:latin typeface="Arial Narrow" pitchFamily="30" charset="0"/>
            </a:endParaRPr>
          </a:p>
          <a:p>
            <a:pPr algn="just" eaLnBrk="0" hangingPunct="0">
              <a:lnSpc>
                <a:spcPts val="2875"/>
              </a:lnSpc>
              <a:spcAft>
                <a:spcPts val="600"/>
              </a:spcAft>
              <a:buClr>
                <a:srgbClr val="FF672B"/>
              </a:buClr>
              <a:buSzPct val="120000"/>
              <a:buFont typeface="Times" pitchFamily="30" charset="0"/>
              <a:buChar char="•"/>
            </a:pPr>
            <a:r>
              <a:rPr lang="fr-FR" sz="2400" dirty="0">
                <a:latin typeface="Arial Narrow" pitchFamily="30" charset="0"/>
              </a:rPr>
              <a:t> </a:t>
            </a:r>
            <a:r>
              <a:rPr lang="fr-FR" sz="2400" dirty="0" err="1">
                <a:latin typeface="Arial Narrow" pitchFamily="30" charset="0"/>
              </a:rPr>
              <a:t>Isotopic</a:t>
            </a:r>
            <a:r>
              <a:rPr lang="fr-FR" sz="2400" dirty="0">
                <a:latin typeface="Arial Narrow" pitchFamily="30" charset="0"/>
              </a:rPr>
              <a:t> </a:t>
            </a:r>
            <a:r>
              <a:rPr lang="fr-FR" sz="2400" dirty="0" err="1">
                <a:latin typeface="Arial Narrow" pitchFamily="30" charset="0"/>
              </a:rPr>
              <a:t>tracers</a:t>
            </a:r>
            <a:endParaRPr lang="fr-FR" sz="2400" dirty="0">
              <a:latin typeface="Arial Narrow" pitchFamily="30" charset="0"/>
            </a:endParaRPr>
          </a:p>
          <a:p>
            <a:pPr algn="just" eaLnBrk="0" hangingPunct="0">
              <a:lnSpc>
                <a:spcPts val="2875"/>
              </a:lnSpc>
              <a:spcAft>
                <a:spcPts val="600"/>
              </a:spcAft>
              <a:buClr>
                <a:srgbClr val="FF672B"/>
              </a:buClr>
              <a:buSzPct val="120000"/>
              <a:buFont typeface="Times" pitchFamily="30" charset="0"/>
              <a:buChar char="•"/>
            </a:pPr>
            <a:r>
              <a:rPr lang="fr-FR" sz="2400" dirty="0">
                <a:latin typeface="Arial Narrow" pitchFamily="30" charset="0"/>
              </a:rPr>
              <a:t> </a:t>
            </a:r>
            <a:r>
              <a:rPr lang="fr-FR" sz="2400" dirty="0" err="1">
                <a:latin typeface="Arial Narrow" pitchFamily="30" charset="0"/>
              </a:rPr>
              <a:t>Insulin</a:t>
            </a:r>
            <a:r>
              <a:rPr lang="fr-FR" sz="2400" dirty="0">
                <a:latin typeface="Arial Narrow" pitchFamily="30" charset="0"/>
              </a:rPr>
              <a:t> clamp</a:t>
            </a:r>
          </a:p>
          <a:p>
            <a:pPr algn="just" eaLnBrk="0" hangingPunct="0">
              <a:lnSpc>
                <a:spcPts val="2875"/>
              </a:lnSpc>
              <a:spcAft>
                <a:spcPts val="600"/>
              </a:spcAft>
              <a:buClr>
                <a:srgbClr val="FF672B"/>
              </a:buClr>
              <a:buSzPct val="120000"/>
              <a:buFont typeface="Times" pitchFamily="30" charset="0"/>
              <a:buChar char="•"/>
            </a:pPr>
            <a:r>
              <a:rPr lang="fr-FR" sz="2400" dirty="0">
                <a:latin typeface="Arial Narrow" pitchFamily="30" charset="0"/>
              </a:rPr>
              <a:t> </a:t>
            </a:r>
            <a:r>
              <a:rPr lang="fr-FR" sz="2400" dirty="0" err="1">
                <a:latin typeface="Arial Narrow" pitchFamily="30" charset="0"/>
              </a:rPr>
              <a:t>Whole</a:t>
            </a:r>
            <a:r>
              <a:rPr lang="fr-FR" sz="2400" dirty="0">
                <a:latin typeface="Arial Narrow" pitchFamily="30" charset="0"/>
              </a:rPr>
              <a:t> body AA fluxes</a:t>
            </a:r>
          </a:p>
          <a:p>
            <a:pPr algn="just" eaLnBrk="0" hangingPunct="0">
              <a:lnSpc>
                <a:spcPts val="2875"/>
              </a:lnSpc>
              <a:spcAft>
                <a:spcPts val="600"/>
              </a:spcAft>
              <a:buClr>
                <a:srgbClr val="FF672B"/>
              </a:buClr>
              <a:buSzPct val="120000"/>
              <a:buFont typeface="Times" pitchFamily="30" charset="0"/>
              <a:buChar char="•"/>
            </a:pPr>
            <a:r>
              <a:rPr lang="fr-FR" sz="2400" dirty="0">
                <a:latin typeface="Arial Narrow" pitchFamily="30" charset="0"/>
              </a:rPr>
              <a:t> </a:t>
            </a:r>
            <a:r>
              <a:rPr lang="fr-FR" sz="2400" dirty="0" err="1">
                <a:latin typeface="Arial Narrow" pitchFamily="30" charset="0"/>
              </a:rPr>
              <a:t>Upper-arm</a:t>
            </a:r>
            <a:r>
              <a:rPr lang="fr-FR" sz="2400" dirty="0">
                <a:latin typeface="Arial Narrow" pitchFamily="30" charset="0"/>
              </a:rPr>
              <a:t> AA exchanges</a:t>
            </a:r>
          </a:p>
          <a:p>
            <a:pPr algn="just" eaLnBrk="0" hangingPunct="0">
              <a:lnSpc>
                <a:spcPts val="2875"/>
              </a:lnSpc>
              <a:spcAft>
                <a:spcPts val="600"/>
              </a:spcAft>
              <a:buClr>
                <a:srgbClr val="FF672B"/>
              </a:buClr>
              <a:buSzPct val="120000"/>
              <a:buFont typeface="Times" pitchFamily="30" charset="0"/>
              <a:buChar char="•"/>
            </a:pPr>
            <a:r>
              <a:rPr lang="fr-FR" sz="2400" dirty="0">
                <a:latin typeface="Arial Narrow" pitchFamily="30" charset="0"/>
              </a:rPr>
              <a:t> Tissue biopsies (muscle, adipose tissue)</a:t>
            </a:r>
          </a:p>
        </p:txBody>
      </p:sp>
      <p:pic>
        <p:nvPicPr>
          <p:cNvPr id="22" name="Picture 51" descr="CNRH-0015"/>
          <p:cNvPicPr>
            <a:picLocks noChangeAspect="1" noChangeArrowheads="1"/>
          </p:cNvPicPr>
          <p:nvPr/>
        </p:nvPicPr>
        <p:blipFill>
          <a:blip r:embed="rId2"/>
          <a:srcRect l="4430" r="4430"/>
          <a:stretch>
            <a:fillRect/>
          </a:stretch>
        </p:blipFill>
        <p:spPr bwMode="auto">
          <a:xfrm>
            <a:off x="5976116" y="4495801"/>
            <a:ext cx="2942459" cy="221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905000"/>
            <a:ext cx="290146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133600" y="-76200"/>
            <a:ext cx="60198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Nutrition Investigation Unit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55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1" descr="an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3683000"/>
            <a:ext cx="16129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 descr="FP7-E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090737"/>
            <a:ext cx="15208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er 32"/>
          <p:cNvGrpSpPr>
            <a:grpSpLocks/>
          </p:cNvGrpSpPr>
          <p:nvPr/>
        </p:nvGrpSpPr>
        <p:grpSpPr bwMode="auto">
          <a:xfrm>
            <a:off x="0" y="4843462"/>
            <a:ext cx="2301875" cy="976313"/>
            <a:chOff x="345765" y="5181600"/>
            <a:chExt cx="2302185" cy="976690"/>
          </a:xfrm>
        </p:grpSpPr>
        <p:pic>
          <p:nvPicPr>
            <p:cNvPr id="10" name="Image 3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1000" y="5181600"/>
              <a:ext cx="2266950" cy="976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345765" y="5410288"/>
              <a:ext cx="914523" cy="228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pic>
        <p:nvPicPr>
          <p:cNvPr id="12" name="Image 3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90850" y="2138362"/>
            <a:ext cx="2078038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er 28"/>
          <p:cNvGrpSpPr>
            <a:grpSpLocks/>
          </p:cNvGrpSpPr>
          <p:nvPr/>
        </p:nvGrpSpPr>
        <p:grpSpPr bwMode="auto">
          <a:xfrm>
            <a:off x="3070225" y="4981575"/>
            <a:ext cx="1905000" cy="1068387"/>
            <a:chOff x="4191000" y="1932310"/>
            <a:chExt cx="1905000" cy="1068669"/>
          </a:xfrm>
        </p:grpSpPr>
        <p:sp>
          <p:nvSpPr>
            <p:cNvPr id="14" name="ZoneTexte 52"/>
            <p:cNvSpPr txBox="1">
              <a:spLocks noChangeArrowheads="1"/>
            </p:cNvSpPr>
            <p:nvPr/>
          </p:nvSpPr>
          <p:spPr bwMode="auto">
            <a:xfrm>
              <a:off x="4191000" y="1932310"/>
              <a:ext cx="1905000" cy="1068669"/>
            </a:xfrm>
            <a:prstGeom prst="rect">
              <a:avLst/>
            </a:prstGeom>
            <a:solidFill>
              <a:srgbClr val="B2DB1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fr-FR" b="1">
                <a:solidFill>
                  <a:srgbClr val="000090"/>
                </a:solidFill>
                <a:latin typeface="Arial Narrow" pitchFamily="30" charset="0"/>
                <a:ea typeface="Arial Narrow" pitchFamily="30" charset="0"/>
                <a:cs typeface="Arial Narrow" pitchFamily="30" charset="0"/>
              </a:endParaRPr>
            </a:p>
            <a:p>
              <a:endParaRPr lang="fr-FR" b="1">
                <a:solidFill>
                  <a:srgbClr val="000090"/>
                </a:solidFill>
                <a:latin typeface="Arial Narrow" pitchFamily="30" charset="0"/>
                <a:ea typeface="Arial Narrow" pitchFamily="30" charset="0"/>
                <a:cs typeface="Arial Narrow" pitchFamily="30" charset="0"/>
              </a:endParaRPr>
            </a:p>
            <a:p>
              <a:pPr>
                <a:lnSpc>
                  <a:spcPts val="1600"/>
                </a:lnSpc>
              </a:pPr>
              <a:r>
                <a:rPr lang="fr-FR" b="1">
                  <a:solidFill>
                    <a:srgbClr val="000090"/>
                  </a:solidFill>
                  <a:latin typeface="Arial Narrow" pitchFamily="30" charset="0"/>
                  <a:ea typeface="Arial Narrow" pitchFamily="30" charset="0"/>
                  <a:cs typeface="Arial Narrow" pitchFamily="30" charset="0"/>
                </a:rPr>
                <a:t>	</a:t>
              </a:r>
            </a:p>
            <a:p>
              <a:pPr>
                <a:lnSpc>
                  <a:spcPts val="1600"/>
                </a:lnSpc>
              </a:pPr>
              <a:endParaRPr lang="fr-FR" b="1">
                <a:solidFill>
                  <a:srgbClr val="000090"/>
                </a:solidFill>
                <a:latin typeface="Arial Narrow" pitchFamily="30" charset="0"/>
                <a:ea typeface="Arial Narrow" pitchFamily="30" charset="0"/>
                <a:cs typeface="Arial Narrow" pitchFamily="30" charset="0"/>
              </a:endParaRPr>
            </a:p>
          </p:txBody>
        </p:sp>
        <p:pic>
          <p:nvPicPr>
            <p:cNvPr id="15" name="Image 5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67200" y="1981200"/>
              <a:ext cx="805434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Image 5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126979" y="1981200"/>
              <a:ext cx="951229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Image 5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267200" y="2609117"/>
              <a:ext cx="838200" cy="362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5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0225" y="3857625"/>
            <a:ext cx="19050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sommaire lactalis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37225" y="3076575"/>
            <a:ext cx="140335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4" descr="Nestle-log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83500" y="2284412"/>
            <a:ext cx="1050925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110"/>
          <p:cNvGrpSpPr>
            <a:grpSpLocks/>
          </p:cNvGrpSpPr>
          <p:nvPr/>
        </p:nvGrpSpPr>
        <p:grpSpPr bwMode="auto">
          <a:xfrm>
            <a:off x="7605713" y="3616325"/>
            <a:ext cx="1538287" cy="849312"/>
            <a:chOff x="4190" y="904"/>
            <a:chExt cx="951" cy="457"/>
          </a:xfrm>
        </p:grpSpPr>
        <p:pic>
          <p:nvPicPr>
            <p:cNvPr id="25" name="Picture 111" descr="danone-774967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22" y="904"/>
              <a:ext cx="698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 Box 112"/>
            <p:cNvSpPr txBox="1">
              <a:spLocks noChangeArrowheads="1"/>
            </p:cNvSpPr>
            <p:nvPr/>
          </p:nvSpPr>
          <p:spPr bwMode="auto">
            <a:xfrm>
              <a:off x="4190" y="1212"/>
              <a:ext cx="951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1200" b="1" i="1"/>
                <a:t>Research contract</a:t>
              </a:r>
              <a:endParaRPr lang="fr-CA" sz="1200" b="1" i="1"/>
            </a:p>
          </p:txBody>
        </p:sp>
      </p:grpSp>
      <p:pic>
        <p:nvPicPr>
          <p:cNvPr id="27" name="Picture 2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473950" y="4754562"/>
            <a:ext cx="1474788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3" descr="http://www.citwell.com/upload_photo/3inature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803900" y="3819525"/>
            <a:ext cx="13176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Nouveau logo Sanofi - l'oiseau de l'espoir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803900" y="1828800"/>
            <a:ext cx="1103313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 6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867400" y="6248400"/>
            <a:ext cx="154525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age 6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737225" y="4657725"/>
            <a:ext cx="15367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 70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715000" y="5440363"/>
            <a:ext cx="17589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itre 1"/>
          <p:cNvSpPr>
            <a:spLocks noGrp="1"/>
          </p:cNvSpPr>
          <p:nvPr>
            <p:ph type="title"/>
          </p:nvPr>
        </p:nvSpPr>
        <p:spPr>
          <a:xfrm>
            <a:off x="2133600" y="-76200"/>
            <a:ext cx="6019800" cy="1143000"/>
          </a:xfrm>
        </p:spPr>
        <p:txBody>
          <a:bodyPr>
            <a:normAutofit/>
          </a:bodyPr>
          <a:lstStyle/>
          <a:p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Clinical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research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funding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96200" y="5638800"/>
            <a:ext cx="1447800" cy="96175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55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057400" y="197024"/>
            <a:ext cx="5554960" cy="7935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Clinical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studies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647700" y="3672840"/>
          <a:ext cx="7899402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/>
                <a:gridCol w="846667"/>
                <a:gridCol w="1083733"/>
                <a:gridCol w="1151467"/>
                <a:gridCol w="1219200"/>
                <a:gridCol w="1198035"/>
              </a:tblGrid>
              <a:tr h="421216">
                <a:tc>
                  <a:txBody>
                    <a:bodyPr/>
                    <a:lstStyle/>
                    <a:p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2009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2010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2011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2012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2013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800000"/>
                    </a:solidFill>
                  </a:tcPr>
                </a:tc>
              </a:tr>
              <a:tr h="421216">
                <a:tc>
                  <a:txBody>
                    <a:bodyPr/>
                    <a:lstStyle/>
                    <a:p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        Nb </a:t>
                      </a:r>
                      <a:r>
                        <a:rPr lang="fr-FR" sz="2400" dirty="0" err="1" smtClean="0">
                          <a:latin typeface="Arial Narrow"/>
                          <a:cs typeface="Arial Narrow"/>
                        </a:rPr>
                        <a:t>studies</a:t>
                      </a:r>
                      <a:endParaRPr lang="fr-FR" sz="2400" dirty="0" smtClean="0">
                        <a:latin typeface="Arial Narrow"/>
                        <a:cs typeface="Arial Narrow"/>
                      </a:endParaRPr>
                    </a:p>
                    <a:p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Sponsors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13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11   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12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14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17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</a:tr>
              <a:tr h="421216">
                <a:tc>
                  <a:txBody>
                    <a:bodyPr/>
                    <a:lstStyle/>
                    <a:p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INRA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4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3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1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1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3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</a:tr>
              <a:tr h="421216">
                <a:tc>
                  <a:txBody>
                    <a:bodyPr/>
                    <a:lstStyle/>
                    <a:p>
                      <a:r>
                        <a:rPr lang="fr-FR" sz="2400" dirty="0" err="1" smtClean="0">
                          <a:latin typeface="Arial Narrow"/>
                          <a:cs typeface="Arial Narrow"/>
                        </a:rPr>
                        <a:t>Univ</a:t>
                      </a:r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lang="fr-FR" sz="2400" baseline="0" dirty="0" smtClean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fr-FR" sz="2400" baseline="0" dirty="0" err="1" smtClean="0">
                          <a:latin typeface="Arial Narrow"/>
                          <a:cs typeface="Arial Narrow"/>
                        </a:rPr>
                        <a:t>Hospital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7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6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9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10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12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</a:tr>
              <a:tr h="421216">
                <a:tc>
                  <a:txBody>
                    <a:bodyPr/>
                    <a:lstStyle/>
                    <a:p>
                      <a:r>
                        <a:rPr lang="fr-FR" sz="2400" dirty="0" err="1" smtClean="0">
                          <a:latin typeface="Arial Narrow"/>
                          <a:cs typeface="Arial Narrow"/>
                        </a:rPr>
                        <a:t>Industry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1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</a:tr>
              <a:tr h="421216">
                <a:tc>
                  <a:txBody>
                    <a:bodyPr/>
                    <a:lstStyle/>
                    <a:p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CJP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0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0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1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1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1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BD7E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647700" y="1559877"/>
          <a:ext cx="7899403" cy="1898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924"/>
                <a:gridCol w="1398126"/>
                <a:gridCol w="1085850"/>
                <a:gridCol w="1470025"/>
                <a:gridCol w="1425575"/>
                <a:gridCol w="1231903"/>
              </a:tblGrid>
              <a:tr h="830659">
                <a:tc>
                  <a:txBody>
                    <a:bodyPr/>
                    <a:lstStyle/>
                    <a:p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rgbClr val="9D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/>
                          <a:ea typeface="ＭＳ Ｐゴシック" pitchFamily="-106" charset="-128"/>
                          <a:cs typeface="Arial Narrow"/>
                        </a:rPr>
                        <a:t>Europe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/>
                        <a:ea typeface="ＭＳ Ｐゴシック" pitchFamily="-106" charset="-128"/>
                        <a:cs typeface="Arial Narrow"/>
                      </a:endParaRPr>
                    </a:p>
                  </a:txBody>
                  <a:tcPr anchor="ctr">
                    <a:solidFill>
                      <a:srgbClr val="9D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/>
                          <a:ea typeface="ＭＳ Ｐゴシック" pitchFamily="-106" charset="-128"/>
                          <a:cs typeface="Arial Narrow"/>
                        </a:rPr>
                        <a:t>ANR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/>
                        <a:ea typeface="ＭＳ Ｐゴシック" pitchFamily="-106" charset="-128"/>
                        <a:cs typeface="Arial Narrow"/>
                      </a:endParaRPr>
                    </a:p>
                  </a:txBody>
                  <a:tcPr anchor="ctr" horzOverflow="overflow">
                    <a:solidFill>
                      <a:srgbClr val="9D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/>
                          <a:ea typeface="ＭＳ Ｐゴシック" pitchFamily="-106" charset="-128"/>
                          <a:cs typeface="Arial Narrow"/>
                        </a:rPr>
                        <a:t>PHRC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/>
                        <a:ea typeface="ＭＳ Ｐゴシック" pitchFamily="-106" charset="-128"/>
                        <a:cs typeface="Arial Narrow"/>
                      </a:endParaRPr>
                    </a:p>
                  </a:txBody>
                  <a:tcPr anchor="ctr" horzOverflow="overflow">
                    <a:solidFill>
                      <a:srgbClr val="9D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/>
                          <a:ea typeface="ＭＳ Ｐゴシック" pitchFamily="-106" charset="-128"/>
                          <a:cs typeface="Arial Narrow"/>
                        </a:rPr>
                        <a:t>Industry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/>
                        <a:ea typeface="ＭＳ Ｐゴシック" pitchFamily="-106" charset="-128"/>
                        <a:cs typeface="Arial Narrow"/>
                      </a:endParaRPr>
                    </a:p>
                  </a:txBody>
                  <a:tcPr anchor="ctr" horzOverflow="overflow">
                    <a:solidFill>
                      <a:srgbClr val="9D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dirty="0" smtClean="0">
                          <a:latin typeface="Arial Narrow"/>
                          <a:cs typeface="Arial Narrow"/>
                        </a:rPr>
                        <a:t>LCC</a:t>
                      </a:r>
                      <a:endParaRPr lang="fr-FR" sz="24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rgbClr val="9D0000"/>
                    </a:solidFill>
                  </a:tcPr>
                </a:tc>
              </a:tr>
              <a:tr h="106799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2013</a:t>
                      </a:r>
                    </a:p>
                  </a:txBody>
                  <a:tcPr anchor="ctr">
                    <a:solidFill>
                      <a:srgbClr val="C8E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dirty="0" smtClean="0">
                          <a:solidFill>
                            <a:srgbClr val="800000"/>
                          </a:solidFill>
                          <a:latin typeface="Arial Narrow"/>
                          <a:cs typeface="Arial Narrow"/>
                        </a:rPr>
                        <a:t>3</a:t>
                      </a:r>
                      <a:r>
                        <a:rPr lang="fr-FR" sz="2400" b="1" baseline="0" dirty="0" smtClean="0">
                          <a:solidFill>
                            <a:srgbClr val="80000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fr-FR" sz="2400" b="1" dirty="0" smtClean="0">
                          <a:solidFill>
                            <a:srgbClr val="800000"/>
                          </a:solidFill>
                          <a:latin typeface="Arial Narrow"/>
                          <a:cs typeface="Arial Narrow"/>
                        </a:rPr>
                        <a:t>(UH 1)</a:t>
                      </a:r>
                      <a:endParaRPr lang="fr-FR" sz="2400" b="1" dirty="0">
                        <a:solidFill>
                          <a:srgbClr val="8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Narrow"/>
                          <a:ea typeface="ＭＳ Ｐゴシック" pitchFamily="-106" charset="-128"/>
                          <a:cs typeface="Arial Narrow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Narrow"/>
                          <a:ea typeface="ＭＳ Ｐゴシック" pitchFamily="-106" charset="-128"/>
                          <a:cs typeface="Arial Narrow"/>
                        </a:rPr>
                        <a:t>6 (UH 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Narrow"/>
                          <a:ea typeface="ＭＳ Ｐゴシック" pitchFamily="-106" charset="-128"/>
                          <a:cs typeface="Arial Narrow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Narrow"/>
                          <a:ea typeface="ＭＳ Ｐゴシック" pitchFamily="-106" charset="-128"/>
                          <a:cs typeface="Arial Narrow"/>
                        </a:rPr>
                        <a:t>1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8" name="Connecteur droit 7"/>
          <p:cNvCxnSpPr/>
          <p:nvPr/>
        </p:nvCxnSpPr>
        <p:spPr>
          <a:xfrm>
            <a:off x="685800" y="4252277"/>
            <a:ext cx="213360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7856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667000" y="197024"/>
            <a:ext cx="5554960" cy="7935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Clinical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studies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0" y="0"/>
          <a:ext cx="9144000" cy="7086600"/>
        </p:xfrm>
        <a:graphic>
          <a:graphicData uri="http://schemas.openxmlformats.org/presentationml/2006/ole">
            <p:oleObj spid="_x0000_s41986" name="Document" r:id="rId3" imgW="8991600" imgH="6540500" progId="Word.Document.12">
              <p:link updateAutomatic="1"/>
            </p:oleObj>
          </a:graphicData>
        </a:graphic>
      </p:graphicFrame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0" y="3733800"/>
          <a:ext cx="2773362" cy="1727200"/>
        </p:xfrm>
        <a:graphic>
          <a:graphicData uri="http://schemas.openxmlformats.org/presentationml/2006/ole">
            <p:oleObj spid="_x0000_s41987" name="Document" r:id="rId4" imgW="1955800" imgH="1219200" progId="Word.Document.12">
              <p:link updateAutomatic="1"/>
            </p:oleObj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80308" y="5791200"/>
            <a:ext cx="4015492" cy="830997"/>
          </a:xfrm>
          <a:prstGeom prst="rect">
            <a:avLst/>
          </a:prstGeom>
          <a:noFill/>
          <a:ln w="38100" cap="flat" cmpd="sng" algn="ctr">
            <a:solidFill>
              <a:srgbClr val="00A4B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fr-FR" sz="2400" dirty="0" smtClean="0"/>
              <a:t>NIP investigations in 2013: 906</a:t>
            </a:r>
          </a:p>
          <a:p>
            <a:r>
              <a:rPr lang="fr-FR" sz="2400" dirty="0" err="1" smtClean="0"/>
              <a:t>Number</a:t>
            </a:r>
            <a:r>
              <a:rPr lang="fr-FR" sz="2400" dirty="0" smtClean="0"/>
              <a:t> of </a:t>
            </a:r>
            <a:r>
              <a:rPr lang="fr-FR" sz="2400" dirty="0" err="1" smtClean="0"/>
              <a:t>volunteers</a:t>
            </a:r>
            <a:r>
              <a:rPr lang="fr-FR" sz="2400" dirty="0" smtClean="0"/>
              <a:t>: 377 </a:t>
            </a:r>
            <a:endParaRPr lang="fr-FR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785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209800" y="0"/>
            <a:ext cx="555496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Scientific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 production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789192" y="5289599"/>
            <a:ext cx="239132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</a:p>
          <a:p>
            <a:pPr algn="ctr"/>
            <a:r>
              <a:rPr lang="fr-FR" b="1" dirty="0" err="1" smtClean="0">
                <a:solidFill>
                  <a:schemeClr val="accent1">
                    <a:lumMod val="75000"/>
                  </a:schemeClr>
                </a:solidFill>
                <a:latin typeface="Arial Narrow"/>
                <a:cs typeface="Arial Narrow"/>
              </a:rPr>
              <a:t>Including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Arial Narrow"/>
                <a:cs typeface="Arial Narrow"/>
              </a:rPr>
              <a:t> 30  (18%)</a:t>
            </a:r>
          </a:p>
          <a:p>
            <a:pPr algn="ctr"/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Arial Narrow"/>
                <a:cs typeface="Arial Narrow"/>
              </a:rPr>
              <a:t>with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 Narrow"/>
                <a:cs typeface="Arial Narrow"/>
              </a:rPr>
              <a:t> IF &gt; 5 </a:t>
            </a:r>
          </a:p>
        </p:txBody>
      </p:sp>
      <p:pic>
        <p:nvPicPr>
          <p:cNvPr id="13" name="Image 4"/>
          <p:cNvPicPr>
            <a:picLocks noChangeAspect="1"/>
          </p:cNvPicPr>
          <p:nvPr/>
        </p:nvPicPr>
        <p:blipFill rotWithShape="1">
          <a:blip r:embed="rId2"/>
          <a:srcRect l="-23974" t="4" r="23974" b="-4"/>
          <a:stretch/>
        </p:blipFill>
        <p:spPr bwMode="auto">
          <a:xfrm>
            <a:off x="-1702419" y="1811020"/>
            <a:ext cx="86614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6165503" y="5496098"/>
            <a:ext cx="2823368" cy="669206"/>
          </a:xfrm>
          <a:prstGeom prst="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743200" y="1905000"/>
            <a:ext cx="27660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latin typeface="Arial Narrow"/>
                <a:cs typeface="Arial Narrow"/>
              </a:rPr>
              <a:t>Number</a:t>
            </a:r>
            <a:r>
              <a:rPr lang="fr-FR" sz="2400" dirty="0" smtClean="0">
                <a:latin typeface="Arial Narrow"/>
                <a:cs typeface="Arial Narrow"/>
              </a:rPr>
              <a:t> of publications</a:t>
            </a:r>
            <a:endParaRPr lang="fr-FR" sz="2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320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057400" y="152400"/>
            <a:ext cx="555496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Citations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/>
          <a:srcRect t="8018" b="14802"/>
          <a:stretch/>
        </p:blipFill>
        <p:spPr bwMode="auto">
          <a:xfrm>
            <a:off x="1295400" y="1885950"/>
            <a:ext cx="62642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114203" y="6034047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2001 </a:t>
            </a:r>
            <a:endParaRPr lang="fr-FR" sz="2000" b="1" dirty="0"/>
          </a:p>
        </p:txBody>
      </p:sp>
      <p:sp>
        <p:nvSpPr>
          <p:cNvPr id="13" name="Flèche droite 9"/>
          <p:cNvSpPr/>
          <p:nvPr/>
        </p:nvSpPr>
        <p:spPr>
          <a:xfrm>
            <a:off x="3779912" y="6141769"/>
            <a:ext cx="1584176" cy="18466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6876256" y="6034047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2012 </a:t>
            </a:r>
            <a:endParaRPr lang="fr-FR" sz="2000" b="1" dirty="0"/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-8801" y="3844777"/>
            <a:ext cx="287957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Number</a:t>
            </a:r>
            <a:r>
              <a:rPr lang="fr-FR" sz="2000" b="1" dirty="0" smtClean="0"/>
              <a:t> of citations/</a:t>
            </a:r>
            <a:r>
              <a:rPr lang="fr-FR" sz="2000" b="1" dirty="0" err="1" smtClean="0"/>
              <a:t>year</a:t>
            </a:r>
            <a:endParaRPr lang="fr-FR" sz="2000" b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320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133600" y="152400"/>
            <a:ext cx="65532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Seminars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 &amp;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congresses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7201" y="2184400"/>
            <a:ext cx="86868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Font typeface="Arial" pitchFamily="30" charset="0"/>
              <a:buChar char="•"/>
            </a:pPr>
            <a:r>
              <a:rPr lang="fr-FR" sz="2400" dirty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 </a:t>
            </a:r>
            <a:r>
              <a:rPr lang="fr-FR" sz="2400" dirty="0" err="1" smtClean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Seminars</a:t>
            </a:r>
            <a:r>
              <a:rPr lang="fr-FR" sz="2400" dirty="0" smtClean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 (</a:t>
            </a:r>
            <a:r>
              <a:rPr lang="fr-FR" sz="2400" dirty="0" err="1" smtClean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monthly</a:t>
            </a:r>
            <a:r>
              <a:rPr lang="fr-FR" sz="2400" dirty="0" smtClean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)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Arial" pitchFamily="30" charset="0"/>
              <a:buChar char="•"/>
            </a:pPr>
            <a:r>
              <a:rPr lang="fr-FR" sz="2400" dirty="0" smtClean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 </a:t>
            </a:r>
            <a:r>
              <a:rPr lang="fr-FR" sz="2400" dirty="0" err="1" smtClean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Summer</a:t>
            </a:r>
            <a:r>
              <a:rPr lang="fr-FR" sz="2400" dirty="0" smtClean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 </a:t>
            </a:r>
            <a:r>
              <a:rPr lang="fr-FR" sz="2400" dirty="0" err="1" smtClean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University</a:t>
            </a:r>
            <a:r>
              <a:rPr lang="fr-FR" sz="2400" dirty="0" smtClean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 of Nutrition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Arial" pitchFamily="30" charset="0"/>
              <a:buChar char="•"/>
            </a:pPr>
            <a:r>
              <a:rPr lang="fr-FR" sz="2400" dirty="0" smtClean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 CRNH </a:t>
            </a:r>
            <a:r>
              <a:rPr lang="fr-FR" sz="2400" dirty="0" err="1" smtClean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Scientific</a:t>
            </a:r>
            <a:r>
              <a:rPr lang="fr-FR" sz="2400" dirty="0" smtClean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 Day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Arial" pitchFamily="30" charset="0"/>
              <a:buChar char="•"/>
            </a:pPr>
            <a:r>
              <a:rPr lang="fr-FR" sz="2400" dirty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 International</a:t>
            </a:r>
            <a:r>
              <a:rPr lang="fr-FR" sz="2400" dirty="0" smtClean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 </a:t>
            </a:r>
            <a:r>
              <a:rPr lang="fr-FR" sz="2400" dirty="0" err="1" smtClean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Congresses</a:t>
            </a:r>
            <a:r>
              <a:rPr lang="fr-FR" sz="2400" dirty="0" smtClean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 </a:t>
            </a:r>
            <a:r>
              <a:rPr lang="fr-FR" sz="2400" dirty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of </a:t>
            </a:r>
            <a:r>
              <a:rPr lang="fr-FR" sz="2400" dirty="0" err="1">
                <a:latin typeface="Arial Narrow" pitchFamily="30" charset="0"/>
                <a:ea typeface="Arial Narrow" pitchFamily="30" charset="0"/>
                <a:cs typeface="Arial Narrow" pitchFamily="30" charset="0"/>
              </a:rPr>
              <a:t>Translational</a:t>
            </a:r>
            <a:r>
              <a:rPr lang="fr-FR" sz="2400" dirty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 </a:t>
            </a:r>
            <a:r>
              <a:rPr lang="fr-FR" sz="2400" dirty="0" err="1">
                <a:latin typeface="Arial Narrow" pitchFamily="30" charset="0"/>
                <a:ea typeface="Arial Narrow" pitchFamily="30" charset="0"/>
                <a:cs typeface="Arial Narrow" pitchFamily="30" charset="0"/>
              </a:rPr>
              <a:t>Research</a:t>
            </a:r>
            <a:r>
              <a:rPr lang="fr-FR" sz="2400" dirty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 in </a:t>
            </a:r>
            <a:r>
              <a:rPr lang="fr-FR" sz="2400" dirty="0" err="1">
                <a:latin typeface="Arial Narrow" pitchFamily="30" charset="0"/>
                <a:ea typeface="Arial Narrow" pitchFamily="30" charset="0"/>
                <a:cs typeface="Arial Narrow" pitchFamily="30" charset="0"/>
              </a:rPr>
              <a:t>Human</a:t>
            </a:r>
            <a:r>
              <a:rPr lang="fr-FR" sz="2400" dirty="0">
                <a:latin typeface="Arial Narrow" pitchFamily="30" charset="0"/>
                <a:ea typeface="Arial Narrow" pitchFamily="30" charset="0"/>
                <a:cs typeface="Arial Narrow" pitchFamily="30" charset="0"/>
              </a:rPr>
              <a:t> Nutrition</a:t>
            </a:r>
            <a:endParaRPr lang="fr-FR" sz="2400" dirty="0" smtClean="0">
              <a:latin typeface="Arial Narrow" pitchFamily="30" charset="0"/>
              <a:ea typeface="Arial Narrow" pitchFamily="30" charset="0"/>
              <a:cs typeface="Arial Narrow" pitchFamily="30" charset="0"/>
            </a:endParaRPr>
          </a:p>
          <a:p>
            <a:pPr>
              <a:spcAft>
                <a:spcPts val="1200"/>
              </a:spcAft>
              <a:buFont typeface="Arial" pitchFamily="30" charset="0"/>
              <a:buChar char="•"/>
            </a:pPr>
            <a:endParaRPr lang="fr-FR" sz="2400" dirty="0">
              <a:latin typeface="Arial Narrow" pitchFamily="30" charset="0"/>
              <a:ea typeface="Arial Narrow" pitchFamily="30" charset="0"/>
              <a:cs typeface="Arial Narrow" pitchFamily="30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877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05000" y="0"/>
            <a:ext cx="5943600" cy="1143000"/>
          </a:xfrm>
        </p:spPr>
        <p:txBody>
          <a:bodyPr/>
          <a:lstStyle/>
          <a:p>
            <a:r>
              <a:rPr lang="fr-FR" dirty="0" smtClean="0">
                <a:solidFill>
                  <a:srgbClr val="A3BC62"/>
                </a:solidFill>
              </a:rPr>
              <a:t>CRNH Auvergne</a:t>
            </a:r>
            <a:endParaRPr lang="fr-FR" dirty="0">
              <a:solidFill>
                <a:srgbClr val="A3BC62"/>
              </a:solidFill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0" y="1632287"/>
            <a:ext cx="4648200" cy="459700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1600">
            <a:solidFill>
              <a:schemeClr val="bg1"/>
            </a:solidFill>
            <a:round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Arial Narrow"/>
                <a:ea typeface="ＭＳ Ｐゴシック" pitchFamily="-107" charset="-128"/>
                <a:cs typeface="Arial Narrow"/>
              </a:rPr>
              <a:t>First </a:t>
            </a:r>
            <a:r>
              <a:rPr lang="fr-FR" sz="2400" b="1" dirty="0" err="1" smtClean="0">
                <a:latin typeface="Arial Narrow"/>
                <a:ea typeface="ＭＳ Ｐゴシック" pitchFamily="-107" charset="-128"/>
                <a:cs typeface="Arial Narrow"/>
              </a:rPr>
              <a:t>Human</a:t>
            </a:r>
            <a:r>
              <a:rPr lang="fr-FR" sz="2400" b="1" dirty="0" smtClean="0">
                <a:latin typeface="Arial Narrow"/>
                <a:ea typeface="ＭＳ Ｐゴシック" pitchFamily="-107" charset="-128"/>
                <a:cs typeface="Arial Narrow"/>
              </a:rPr>
              <a:t> Nutrition </a:t>
            </a:r>
            <a:r>
              <a:rPr lang="fr-FR" sz="2400" b="1" dirty="0" err="1" smtClean="0">
                <a:latin typeface="Arial Narrow"/>
                <a:ea typeface="ＭＳ Ｐゴシック" pitchFamily="-107" charset="-128"/>
                <a:cs typeface="Arial Narrow"/>
              </a:rPr>
              <a:t>Research</a:t>
            </a:r>
            <a:r>
              <a:rPr lang="fr-FR" sz="2400" b="1" dirty="0" smtClean="0">
                <a:latin typeface="Arial Narrow"/>
                <a:ea typeface="ＭＳ Ｐゴシック" pitchFamily="-107" charset="-128"/>
                <a:cs typeface="Arial Narrow"/>
              </a:rPr>
              <a:t> Centre in France, </a:t>
            </a:r>
            <a:r>
              <a:rPr lang="fr-FR" sz="2400" b="1" dirty="0" err="1" smtClean="0">
                <a:latin typeface="Arial Narrow"/>
                <a:ea typeface="ＭＳ Ｐゴシック" pitchFamily="-107" charset="-128"/>
                <a:cs typeface="Arial Narrow"/>
              </a:rPr>
              <a:t>founded</a:t>
            </a:r>
            <a:r>
              <a:rPr lang="fr-FR" sz="2400" b="1" dirty="0" smtClean="0">
                <a:latin typeface="Arial Narrow"/>
                <a:ea typeface="ＭＳ Ｐゴシック" pitchFamily="-107" charset="-128"/>
                <a:cs typeface="Arial Narrow"/>
              </a:rPr>
              <a:t> in 1992</a:t>
            </a:r>
          </a:p>
          <a:p>
            <a:pPr algn="ctr">
              <a:defRPr/>
            </a:pPr>
            <a:endParaRPr lang="fr-FR" sz="2400" b="1" dirty="0">
              <a:latin typeface="Arial Narrow"/>
              <a:ea typeface="ＭＳ Ｐゴシック" pitchFamily="-107" charset="-128"/>
              <a:cs typeface="Arial Narrow"/>
            </a:endParaRPr>
          </a:p>
          <a:p>
            <a:pPr>
              <a:buFont typeface="Arial"/>
              <a:buChar char="•"/>
              <a:defRPr/>
            </a:pPr>
            <a:r>
              <a:rPr lang="fr-FR" sz="2400" b="1" dirty="0" smtClean="0">
                <a:latin typeface="Arial Narrow"/>
                <a:ea typeface="ＭＳ Ｐゴシック" pitchFamily="-107" charset="-128"/>
                <a:cs typeface="Arial Narrow"/>
              </a:rPr>
              <a:t> </a:t>
            </a:r>
            <a:r>
              <a:rPr lang="fr-FR" sz="2400" b="1" dirty="0" err="1" smtClean="0">
                <a:latin typeface="Arial Narrow"/>
                <a:ea typeface="ＭＳ Ｐゴシック" pitchFamily="-107" charset="-128"/>
                <a:cs typeface="Arial Narrow"/>
              </a:rPr>
              <a:t>Eight</a:t>
            </a:r>
            <a:r>
              <a:rPr lang="fr-FR" sz="2400" b="1" dirty="0" smtClean="0">
                <a:latin typeface="Arial Narrow"/>
                <a:ea typeface="ＭＳ Ｐゴシック" pitchFamily="-107" charset="-128"/>
                <a:cs typeface="Arial Narrow"/>
              </a:rPr>
              <a:t> </a:t>
            </a:r>
            <a:r>
              <a:rPr lang="fr-FR" sz="2400" b="1" dirty="0" err="1" smtClean="0">
                <a:latin typeface="Arial Narrow"/>
                <a:ea typeface="ＭＳ Ｐゴシック" pitchFamily="-107" charset="-128"/>
                <a:cs typeface="Arial Narrow"/>
              </a:rPr>
              <a:t>research</a:t>
            </a:r>
            <a:r>
              <a:rPr lang="fr-FR" sz="2400" b="1" dirty="0" smtClean="0">
                <a:latin typeface="Arial Narrow"/>
                <a:ea typeface="ＭＳ Ｐゴシック" pitchFamily="-107" charset="-128"/>
                <a:cs typeface="Arial Narrow"/>
              </a:rPr>
              <a:t> </a:t>
            </a:r>
            <a:r>
              <a:rPr lang="fr-FR" sz="2400" b="1" dirty="0" err="1" smtClean="0">
                <a:latin typeface="Arial Narrow"/>
                <a:ea typeface="ＭＳ Ｐゴシック" pitchFamily="-107" charset="-128"/>
                <a:cs typeface="Arial Narrow"/>
              </a:rPr>
              <a:t>units</a:t>
            </a:r>
            <a:endParaRPr lang="fr-FR" sz="2400" b="1" dirty="0" smtClean="0">
              <a:latin typeface="Arial Narrow"/>
              <a:ea typeface="ＭＳ Ｐゴシック" pitchFamily="-107" charset="-128"/>
              <a:cs typeface="Arial Narrow"/>
            </a:endParaRPr>
          </a:p>
          <a:p>
            <a:pPr>
              <a:buClr>
                <a:srgbClr val="FF9D27"/>
              </a:buClr>
              <a:buFont typeface="Wingdings" pitchFamily="-107" charset="2"/>
              <a:buNone/>
              <a:defRPr/>
            </a:pPr>
            <a:r>
              <a:rPr lang="fr-FR" sz="2400" b="1" dirty="0">
                <a:latin typeface="Arial Narrow"/>
                <a:ea typeface="ＭＳ Ｐゴシック" pitchFamily="-107" charset="-128"/>
                <a:cs typeface="Arial Narrow"/>
              </a:rPr>
              <a:t>  </a:t>
            </a:r>
            <a:r>
              <a:rPr lang="fr-FR" sz="2400" b="1" dirty="0" smtClean="0">
                <a:latin typeface="Arial Narrow"/>
                <a:ea typeface="ＭＳ Ｐゴシック" pitchFamily="-107" charset="-128"/>
                <a:cs typeface="Arial Narrow"/>
              </a:rPr>
              <a:t>16 teams</a:t>
            </a:r>
          </a:p>
          <a:p>
            <a:pPr>
              <a:buClr>
                <a:srgbClr val="FF9D27"/>
              </a:buClr>
              <a:buFont typeface="Wingdings" pitchFamily="-107" charset="2"/>
              <a:buNone/>
              <a:defRPr/>
            </a:pPr>
            <a:r>
              <a:rPr lang="fr-FR" sz="2400" b="1" dirty="0">
                <a:latin typeface="Arial Narrow"/>
                <a:ea typeface="ＭＳ Ｐゴシック" pitchFamily="-107" charset="-128"/>
                <a:cs typeface="Arial Narrow"/>
              </a:rPr>
              <a:t>  </a:t>
            </a:r>
            <a:r>
              <a:rPr lang="fr-FR" sz="2400" b="1" dirty="0" smtClean="0">
                <a:latin typeface="Arial Narrow"/>
                <a:ea typeface="ＭＳ Ｐゴシック" pitchFamily="-107" charset="-128"/>
                <a:cs typeface="Arial Narrow"/>
              </a:rPr>
              <a:t>140 </a:t>
            </a:r>
            <a:r>
              <a:rPr lang="fr-FR" sz="2400" b="1" dirty="0" err="1" smtClean="0">
                <a:latin typeface="Arial Narrow"/>
                <a:ea typeface="ＭＳ Ｐゴシック" pitchFamily="-107" charset="-128"/>
                <a:cs typeface="Arial Narrow"/>
              </a:rPr>
              <a:t>scientists</a:t>
            </a:r>
            <a:r>
              <a:rPr lang="fr-FR" sz="2400" b="1" dirty="0" smtClean="0">
                <a:latin typeface="Arial Narrow"/>
                <a:ea typeface="ＭＳ Ｐゴシック" pitchFamily="-107" charset="-128"/>
                <a:cs typeface="Arial Narrow"/>
              </a:rPr>
              <a:t> (</a:t>
            </a:r>
            <a:r>
              <a:rPr lang="fr-FR" sz="2400" b="1" dirty="0" err="1" smtClean="0">
                <a:latin typeface="Arial Narrow"/>
                <a:ea typeface="ＭＳ Ｐゴシック" pitchFamily="-107" charset="-128"/>
                <a:cs typeface="Arial Narrow"/>
              </a:rPr>
              <a:t>including</a:t>
            </a:r>
            <a:r>
              <a:rPr lang="fr-FR" sz="2400" b="1" dirty="0" smtClean="0">
                <a:latin typeface="Arial Narrow"/>
                <a:ea typeface="ＭＳ Ｐゴシック" pitchFamily="-107" charset="-128"/>
                <a:cs typeface="Arial Narrow"/>
              </a:rPr>
              <a:t> 		</a:t>
            </a:r>
            <a:r>
              <a:rPr lang="fr-FR" sz="2400" b="1" dirty="0" err="1" smtClean="0">
                <a:latin typeface="Arial Narrow"/>
                <a:ea typeface="ＭＳ Ｐゴシック" pitchFamily="-107" charset="-128"/>
                <a:cs typeface="Arial Narrow"/>
              </a:rPr>
              <a:t>engineers</a:t>
            </a:r>
            <a:r>
              <a:rPr lang="fr-FR" sz="2400" b="1" dirty="0" smtClean="0">
                <a:latin typeface="Arial Narrow"/>
                <a:ea typeface="ＭＳ Ｐゴシック" pitchFamily="-107" charset="-128"/>
                <a:cs typeface="Arial Narrow"/>
              </a:rPr>
              <a:t>)</a:t>
            </a:r>
          </a:p>
          <a:p>
            <a:pPr>
              <a:buClr>
                <a:srgbClr val="FF9D27"/>
              </a:buClr>
              <a:buFont typeface="Wingdings" pitchFamily="-107" charset="2"/>
              <a:buNone/>
              <a:defRPr/>
            </a:pPr>
            <a:endParaRPr lang="fr-FR" sz="2400" b="1" dirty="0">
              <a:latin typeface="Arial Narrow"/>
              <a:ea typeface="ＭＳ Ｐゴシック" pitchFamily="-107" charset="-128"/>
              <a:cs typeface="Arial Narrow"/>
            </a:endParaRPr>
          </a:p>
          <a:p>
            <a:pPr>
              <a:buFont typeface="Arial" pitchFamily="-107" charset="0"/>
              <a:buChar char="•"/>
              <a:defRPr/>
            </a:pPr>
            <a:r>
              <a:rPr lang="fr-FR" sz="2400" b="1" dirty="0" smtClean="0">
                <a:latin typeface="Arial Narrow"/>
                <a:ea typeface="ＭＳ Ｐゴシック" pitchFamily="-107" charset="-128"/>
                <a:cs typeface="Arial Narrow"/>
              </a:rPr>
              <a:t> </a:t>
            </a:r>
            <a:r>
              <a:rPr lang="fr-FR" sz="2400" b="1" dirty="0" err="1" smtClean="0">
                <a:latin typeface="Arial Narrow"/>
                <a:ea typeface="ＭＳ Ｐゴシック" pitchFamily="-107" charset="-128"/>
                <a:cs typeface="Arial Narrow"/>
              </a:rPr>
              <a:t>Nutritional</a:t>
            </a:r>
            <a:r>
              <a:rPr lang="fr-FR" sz="2400" b="1" dirty="0" smtClean="0">
                <a:latin typeface="Arial Narrow"/>
                <a:ea typeface="ＭＳ Ｐゴシック" pitchFamily="-107" charset="-128"/>
                <a:cs typeface="Arial Narrow"/>
              </a:rPr>
              <a:t> Investigation Platform (NIP) for </a:t>
            </a:r>
            <a:r>
              <a:rPr lang="fr-FR" sz="2400" b="1" dirty="0" err="1" smtClean="0">
                <a:latin typeface="Arial Narrow"/>
                <a:ea typeface="ＭＳ Ｐゴシック" pitchFamily="-107" charset="-128"/>
                <a:cs typeface="Arial Narrow"/>
              </a:rPr>
              <a:t>clinical</a:t>
            </a:r>
            <a:r>
              <a:rPr lang="fr-FR" sz="2400" b="1" dirty="0" smtClean="0">
                <a:latin typeface="Arial Narrow"/>
                <a:ea typeface="ＭＳ Ｐゴシック" pitchFamily="-107" charset="-128"/>
                <a:cs typeface="Arial Narrow"/>
              </a:rPr>
              <a:t> </a:t>
            </a:r>
            <a:r>
              <a:rPr lang="fr-FR" sz="2400" b="1" dirty="0" err="1" smtClean="0">
                <a:latin typeface="Arial Narrow"/>
                <a:ea typeface="ＭＳ Ｐゴシック" pitchFamily="-107" charset="-128"/>
                <a:cs typeface="Arial Narrow"/>
              </a:rPr>
              <a:t>studies</a:t>
            </a:r>
            <a:r>
              <a:rPr lang="fr-FR" sz="2400" b="1" dirty="0" smtClean="0">
                <a:latin typeface="Arial Narrow"/>
                <a:ea typeface="ＭＳ Ｐゴシック" pitchFamily="-107" charset="-128"/>
                <a:cs typeface="Arial Narrow"/>
              </a:rPr>
              <a:t> </a:t>
            </a:r>
          </a:p>
          <a:p>
            <a:pPr>
              <a:buClr>
                <a:srgbClr val="FF9D27"/>
              </a:buClr>
              <a:buFontTx/>
              <a:buChar char="-"/>
              <a:defRPr/>
            </a:pPr>
            <a:endParaRPr lang="fr-FR" sz="2400" b="1" dirty="0" smtClean="0">
              <a:latin typeface="Arial Narrow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7" name="Image 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1038" y="1600200"/>
            <a:ext cx="4414837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336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 descr="ICTRNH_flyer_hd_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9089" y="0"/>
            <a:ext cx="4848225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A4B0"/>
            </a:solidFill>
            <a:miter lim="800000"/>
            <a:headEnd/>
            <a:tailEnd/>
          </a:ln>
        </p:spPr>
      </p:pic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5257800" y="1066800"/>
          <a:ext cx="1590605" cy="990600"/>
        </p:xfrm>
        <a:graphic>
          <a:graphicData uri="http://schemas.openxmlformats.org/presentationml/2006/ole">
            <p:oleObj spid="_x0000_s44034" name="Document" r:id="rId4" imgW="1955800" imgH="1219200" progId="Word.Document.12">
              <p:link updateAutomatic="1"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877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981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400" dirty="0" smtClean="0">
                <a:latin typeface="Arial Narrow"/>
                <a:cs typeface="Arial Narrow"/>
              </a:rPr>
              <a:t>1993: CRNH Auvergne – Clermont </a:t>
            </a:r>
            <a:r>
              <a:rPr lang="fr-FR" sz="2400" dirty="0" err="1" smtClean="0">
                <a:latin typeface="Arial Narrow"/>
                <a:cs typeface="Arial Narrow"/>
              </a:rPr>
              <a:t>University</a:t>
            </a:r>
            <a:r>
              <a:rPr lang="fr-FR" sz="2400" dirty="0" smtClean="0">
                <a:latin typeface="Arial Narrow"/>
                <a:cs typeface="Arial Narrow"/>
              </a:rPr>
              <a:t> I</a:t>
            </a:r>
          </a:p>
          <a:p>
            <a:pPr indent="12700">
              <a:lnSpc>
                <a:spcPct val="150000"/>
              </a:lnSpc>
              <a:buNone/>
            </a:pPr>
            <a:r>
              <a:rPr lang="ko-KR" altLang="en-US" sz="2400" dirty="0" smtClean="0">
                <a:latin typeface="Arial Narrow"/>
                <a:cs typeface="Arial Narrow"/>
              </a:rPr>
              <a:t>⇰</a:t>
            </a:r>
            <a:r>
              <a:rPr lang="en-US" altLang="ko-KR" sz="2400" dirty="0" smtClean="0">
                <a:latin typeface="Arial Narrow"/>
                <a:cs typeface="Arial Narrow"/>
              </a:rPr>
              <a:t> </a:t>
            </a:r>
            <a:r>
              <a:rPr lang="fr-FR" sz="2400" dirty="0" err="1" smtClean="0">
                <a:latin typeface="Arial Narrow"/>
                <a:cs typeface="Arial Narrow"/>
              </a:rPr>
              <a:t>complete</a:t>
            </a:r>
            <a:r>
              <a:rPr lang="fr-FR" sz="2400" dirty="0" smtClean="0">
                <a:latin typeface="Arial Narrow"/>
                <a:cs typeface="Arial Narrow"/>
              </a:rPr>
              <a:t> Education cursus  in </a:t>
            </a:r>
            <a:r>
              <a:rPr lang="fr-FR" sz="2400" dirty="0" err="1" smtClean="0">
                <a:latin typeface="Arial Narrow"/>
                <a:cs typeface="Arial Narrow"/>
              </a:rPr>
              <a:t>Human</a:t>
            </a:r>
            <a:r>
              <a:rPr lang="fr-FR" sz="2400" dirty="0" smtClean="0">
                <a:latin typeface="Arial Narrow"/>
                <a:cs typeface="Arial Narrow"/>
              </a:rPr>
              <a:t> Nutrition, </a:t>
            </a:r>
            <a:r>
              <a:rPr lang="fr-FR" sz="2400" dirty="0" err="1" smtClean="0">
                <a:latin typeface="Arial Narrow"/>
                <a:cs typeface="Arial Narrow"/>
              </a:rPr>
              <a:t>organized</a:t>
            </a:r>
            <a:r>
              <a:rPr lang="fr-FR" sz="2400" dirty="0" smtClean="0">
                <a:latin typeface="Arial Narrow"/>
                <a:cs typeface="Arial Narrow"/>
              </a:rPr>
              <a:t> </a:t>
            </a:r>
            <a:r>
              <a:rPr lang="fr-FR" sz="2400" dirty="0" err="1" smtClean="0">
                <a:latin typeface="Arial Narrow"/>
                <a:cs typeface="Arial Narrow"/>
              </a:rPr>
              <a:t>according</a:t>
            </a:r>
            <a:r>
              <a:rPr lang="fr-FR" sz="2400" dirty="0" smtClean="0">
                <a:latin typeface="Arial Narrow"/>
                <a:cs typeface="Arial Narrow"/>
              </a:rPr>
              <a:t> to the </a:t>
            </a:r>
            <a:r>
              <a:rPr lang="fr-FR" sz="2400" dirty="0" err="1" smtClean="0">
                <a:latin typeface="Arial Narrow"/>
                <a:cs typeface="Arial Narrow"/>
              </a:rPr>
              <a:t>scheme</a:t>
            </a:r>
            <a:r>
              <a:rPr lang="fr-FR" sz="2400" dirty="0" smtClean="0">
                <a:latin typeface="Arial Narrow"/>
                <a:cs typeface="Arial Narrow"/>
              </a:rPr>
              <a:t> of "LMD" (Licence, Master, </a:t>
            </a:r>
            <a:r>
              <a:rPr lang="fr-FR" sz="2400" dirty="0" err="1" smtClean="0">
                <a:latin typeface="Arial Narrow"/>
                <a:cs typeface="Arial Narrow"/>
              </a:rPr>
              <a:t>PhD</a:t>
            </a:r>
            <a:r>
              <a:rPr lang="fr-FR" sz="2400" dirty="0" smtClean="0">
                <a:latin typeface="Arial Narrow"/>
                <a:cs typeface="Arial Narrow"/>
              </a:rPr>
              <a:t>).</a:t>
            </a:r>
          </a:p>
          <a:p>
            <a:pPr indent="12700">
              <a:lnSpc>
                <a:spcPct val="150000"/>
              </a:lnSpc>
              <a:buNone/>
            </a:pPr>
            <a:endParaRPr lang="fr-FR" sz="2400" dirty="0" smtClean="0">
              <a:latin typeface="Arial Narrow"/>
              <a:cs typeface="Arial Narrow"/>
            </a:endParaRPr>
          </a:p>
          <a:p>
            <a:pPr>
              <a:lnSpc>
                <a:spcPct val="150000"/>
              </a:lnSpc>
            </a:pPr>
            <a:r>
              <a:rPr lang="fr-FR" sz="2400" dirty="0" smtClean="0">
                <a:latin typeface="Arial Narrow"/>
                <a:cs typeface="Arial Narrow"/>
              </a:rPr>
              <a:t>To </a:t>
            </a:r>
            <a:r>
              <a:rPr lang="fr-FR" sz="2400" dirty="0" err="1" smtClean="0">
                <a:latin typeface="Arial Narrow"/>
                <a:cs typeface="Arial Narrow"/>
              </a:rPr>
              <a:t>day</a:t>
            </a:r>
            <a:r>
              <a:rPr lang="fr-FR" sz="2400" dirty="0" smtClean="0">
                <a:latin typeface="Arial Narrow"/>
                <a:cs typeface="Arial Narrow"/>
              </a:rPr>
              <a:t>: </a:t>
            </a:r>
            <a:r>
              <a:rPr lang="fr-FR" sz="2400" dirty="0" err="1" smtClean="0">
                <a:latin typeface="Arial Narrow"/>
                <a:cs typeface="Arial Narrow"/>
              </a:rPr>
              <a:t>partnership</a:t>
            </a:r>
            <a:r>
              <a:rPr lang="fr-FR" sz="2400" dirty="0" smtClean="0">
                <a:latin typeface="Arial Narrow"/>
                <a:cs typeface="Arial Narrow"/>
              </a:rPr>
              <a:t> </a:t>
            </a:r>
            <a:r>
              <a:rPr lang="fr-FR" sz="2400" dirty="0" err="1" smtClean="0">
                <a:latin typeface="Arial Narrow"/>
                <a:cs typeface="Arial Narrow"/>
              </a:rPr>
              <a:t>with</a:t>
            </a:r>
            <a:r>
              <a:rPr lang="fr-FR" sz="2400" dirty="0" smtClean="0">
                <a:latin typeface="Arial Narrow"/>
                <a:cs typeface="Arial Narrow"/>
              </a:rPr>
              <a:t> Clermont Université, Excellence Clusters </a:t>
            </a:r>
            <a:r>
              <a:rPr lang="fr-FR" sz="2400" dirty="0" err="1" smtClean="0">
                <a:latin typeface="Arial Narrow"/>
                <a:cs typeface="Arial Narrow"/>
              </a:rPr>
              <a:t>Nutravita</a:t>
            </a:r>
            <a:r>
              <a:rPr lang="fr-FR" sz="2400" dirty="0" smtClean="0">
                <a:latin typeface="Arial Narrow"/>
                <a:cs typeface="Arial Narrow"/>
              </a:rPr>
              <a:t> and </a:t>
            </a:r>
            <a:r>
              <a:rPr lang="fr-FR" sz="2400" dirty="0" err="1" smtClean="0">
                <a:latin typeface="Arial Narrow"/>
                <a:cs typeface="Arial Narrow"/>
              </a:rPr>
              <a:t>Pharmabiotic</a:t>
            </a:r>
            <a:r>
              <a:rPr lang="fr-FR" sz="2400" dirty="0" smtClean="0">
                <a:latin typeface="Arial Narrow"/>
                <a:cs typeface="Arial Narrow"/>
              </a:rPr>
              <a:t> </a:t>
            </a:r>
            <a:r>
              <a:rPr lang="fr-FR" sz="2400" dirty="0" err="1" smtClean="0">
                <a:latin typeface="Arial Narrow"/>
                <a:cs typeface="Arial Narrow"/>
              </a:rPr>
              <a:t>Research</a:t>
            </a:r>
            <a:r>
              <a:rPr lang="fr-FR" sz="2400" dirty="0" smtClean="0">
                <a:latin typeface="Arial Narrow"/>
                <a:cs typeface="Arial Narrow"/>
              </a:rPr>
              <a:t> Institute</a:t>
            </a:r>
            <a:r>
              <a:rPr lang="fr-FR" sz="2400" dirty="0" smtClean="0"/>
              <a:t> </a:t>
            </a:r>
            <a:endParaRPr lang="fr-FR" sz="2400" dirty="0"/>
          </a:p>
        </p:txBody>
      </p:sp>
      <p:sp>
        <p:nvSpPr>
          <p:cNvPr id="4" name="Rectangle 2"/>
          <p:cNvSpPr txBox="1">
            <a:spLocks/>
          </p:cNvSpPr>
          <p:nvPr/>
        </p:nvSpPr>
        <p:spPr>
          <a:xfrm>
            <a:off x="2438400" y="0"/>
            <a:ext cx="4824412" cy="1081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smtClean="0">
                <a:ln>
                  <a:noFill/>
                </a:ln>
                <a:solidFill>
                  <a:srgbClr val="6C882C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Teaching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6C882C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/>
          </p:cNvSpPr>
          <p:nvPr>
            <p:ph type="body" idx="4294967295"/>
          </p:nvPr>
        </p:nvSpPr>
        <p:spPr>
          <a:xfrm>
            <a:off x="152400" y="1600200"/>
            <a:ext cx="8686800" cy="4525963"/>
          </a:xfrm>
        </p:spPr>
        <p:txBody>
          <a:bodyPr>
            <a:normAutofit/>
          </a:bodyPr>
          <a:lstStyle/>
          <a:p>
            <a:pPr lvl="0"/>
            <a:r>
              <a:rPr lang="fr-FR" sz="2400" dirty="0" smtClean="0">
                <a:latin typeface="Arial Narrow"/>
                <a:cs typeface="Arial Narrow"/>
              </a:rPr>
              <a:t>Licence « Science, </a:t>
            </a:r>
            <a:r>
              <a:rPr lang="fr-FR" sz="2400" dirty="0" err="1" smtClean="0">
                <a:latin typeface="Arial Narrow"/>
                <a:cs typeface="Arial Narrow"/>
              </a:rPr>
              <a:t>Technology</a:t>
            </a:r>
            <a:r>
              <a:rPr lang="fr-FR" sz="2400" dirty="0" smtClean="0">
                <a:latin typeface="Arial Narrow"/>
                <a:cs typeface="Arial Narrow"/>
              </a:rPr>
              <a:t>, </a:t>
            </a:r>
            <a:r>
              <a:rPr lang="fr-FR" sz="2400" dirty="0" err="1" smtClean="0">
                <a:latin typeface="Arial Narrow"/>
                <a:cs typeface="Arial Narrow"/>
              </a:rPr>
              <a:t>Health</a:t>
            </a:r>
            <a:r>
              <a:rPr lang="fr-FR" sz="2400" dirty="0" smtClean="0">
                <a:latin typeface="Arial Narrow"/>
                <a:cs typeface="Arial Narrow"/>
              </a:rPr>
              <a:t> », Mention « </a:t>
            </a:r>
            <a:r>
              <a:rPr lang="fr-FR" sz="2400" dirty="0" err="1" smtClean="0">
                <a:latin typeface="Arial Narrow"/>
                <a:cs typeface="Arial Narrow"/>
              </a:rPr>
              <a:t>Biology</a:t>
            </a:r>
            <a:r>
              <a:rPr lang="fr-FR" sz="2400" dirty="0" smtClean="0">
                <a:latin typeface="Arial Narrow"/>
                <a:cs typeface="Arial Narrow"/>
              </a:rPr>
              <a:t>, Nutrition Course » </a:t>
            </a:r>
          </a:p>
          <a:p>
            <a:pPr lvl="0"/>
            <a:endParaRPr lang="fr-FR" sz="2400" dirty="0" smtClean="0">
              <a:latin typeface="Arial Narrow"/>
              <a:cs typeface="Arial Narrow"/>
            </a:endParaRPr>
          </a:p>
          <a:p>
            <a:pPr lvl="0"/>
            <a:r>
              <a:rPr lang="fr-FR" sz="2400" b="1" dirty="0" smtClean="0">
                <a:latin typeface="Arial Narrow"/>
                <a:cs typeface="Arial Narrow"/>
              </a:rPr>
              <a:t>Master «  Science, </a:t>
            </a:r>
            <a:r>
              <a:rPr lang="fr-FR" sz="2400" b="1" dirty="0" err="1" smtClean="0">
                <a:latin typeface="Arial Narrow"/>
                <a:cs typeface="Arial Narrow"/>
              </a:rPr>
              <a:t>Technology</a:t>
            </a:r>
            <a:r>
              <a:rPr lang="fr-FR" sz="2400" b="1" dirty="0" smtClean="0">
                <a:latin typeface="Arial Narrow"/>
                <a:cs typeface="Arial Narrow"/>
              </a:rPr>
              <a:t>, </a:t>
            </a:r>
            <a:r>
              <a:rPr lang="fr-FR" sz="2400" b="1" dirty="0" err="1" smtClean="0">
                <a:latin typeface="Arial Narrow"/>
                <a:cs typeface="Arial Narrow"/>
              </a:rPr>
              <a:t>Health</a:t>
            </a:r>
            <a:r>
              <a:rPr lang="fr-FR" sz="2400" b="1" dirty="0" smtClean="0">
                <a:latin typeface="Arial Narrow"/>
                <a:cs typeface="Arial Narrow"/>
              </a:rPr>
              <a:t> », Mention « Nutrition, </a:t>
            </a:r>
            <a:r>
              <a:rPr lang="fr-FR" sz="2400" b="1" dirty="0" err="1" smtClean="0">
                <a:latin typeface="Arial Narrow"/>
                <a:cs typeface="Arial Narrow"/>
              </a:rPr>
              <a:t>Health</a:t>
            </a:r>
            <a:r>
              <a:rPr lang="fr-FR" sz="2400" b="1" dirty="0" smtClean="0">
                <a:latin typeface="Arial Narrow"/>
                <a:cs typeface="Arial Narrow"/>
              </a:rPr>
              <a:t>, Food » (M. </a:t>
            </a:r>
            <a:r>
              <a:rPr lang="fr-FR" sz="2400" b="1" dirty="0" err="1" smtClean="0">
                <a:latin typeface="Arial Narrow"/>
                <a:cs typeface="Arial Narrow"/>
              </a:rPr>
              <a:t>Alric</a:t>
            </a:r>
            <a:r>
              <a:rPr lang="fr-FR" sz="2400" b="1" dirty="0" smtClean="0">
                <a:latin typeface="Arial Narrow"/>
                <a:cs typeface="Arial Narrow"/>
              </a:rPr>
              <a:t>, Y. </a:t>
            </a:r>
            <a:r>
              <a:rPr lang="fr-FR" sz="2400" b="1" dirty="0" err="1" smtClean="0">
                <a:latin typeface="Arial Narrow"/>
                <a:cs typeface="Arial Narrow"/>
              </a:rPr>
              <a:t>Boirie</a:t>
            </a:r>
            <a:r>
              <a:rPr lang="fr-FR" sz="2400" b="1" dirty="0" smtClean="0">
                <a:latin typeface="Arial Narrow"/>
                <a:cs typeface="Arial Narrow"/>
              </a:rPr>
              <a:t>): </a:t>
            </a:r>
          </a:p>
          <a:p>
            <a:pPr lvl="0" indent="9525">
              <a:buNone/>
            </a:pPr>
            <a:r>
              <a:rPr lang="fr-FR" sz="2400" dirty="0" smtClean="0">
                <a:solidFill>
                  <a:srgbClr val="0000FF"/>
                </a:solidFill>
                <a:latin typeface="Arial Narrow"/>
                <a:cs typeface="Arial Narrow"/>
              </a:rPr>
              <a:t>1-Human Nutrition and </a:t>
            </a:r>
            <a:r>
              <a:rPr lang="fr-FR" sz="2400" dirty="0" err="1" smtClean="0">
                <a:solidFill>
                  <a:srgbClr val="0000FF"/>
                </a:solidFill>
                <a:latin typeface="Arial Narrow"/>
                <a:cs typeface="Arial Narrow"/>
              </a:rPr>
              <a:t>Health</a:t>
            </a:r>
            <a:r>
              <a:rPr lang="fr-FR" sz="2400" dirty="0" smtClean="0">
                <a:solidFill>
                  <a:srgbClr val="0000FF"/>
                </a:solidFill>
                <a:latin typeface="Arial Narrow"/>
                <a:cs typeface="Arial Narrow"/>
              </a:rPr>
              <a:t> (D. </a:t>
            </a:r>
            <a:r>
              <a:rPr lang="fr-FR" sz="2400" dirty="0" err="1" smtClean="0">
                <a:solidFill>
                  <a:srgbClr val="0000FF"/>
                </a:solidFill>
                <a:latin typeface="Arial Narrow"/>
                <a:cs typeface="Arial Narrow"/>
              </a:rPr>
              <a:t>Attaix</a:t>
            </a:r>
            <a:r>
              <a:rPr lang="fr-FR" sz="2400" dirty="0" smtClean="0">
                <a:solidFill>
                  <a:srgbClr val="0000FF"/>
                </a:solidFill>
                <a:latin typeface="Arial Narrow"/>
                <a:cs typeface="Arial Narrow"/>
              </a:rPr>
              <a:t>)</a:t>
            </a:r>
          </a:p>
          <a:p>
            <a:pPr lvl="0" indent="9525">
              <a:buNone/>
            </a:pPr>
            <a:r>
              <a:rPr lang="fr-FR" sz="2400" dirty="0" smtClean="0">
                <a:solidFill>
                  <a:srgbClr val="0000FF"/>
                </a:solidFill>
                <a:latin typeface="Arial Narrow"/>
                <a:cs typeface="Arial Narrow"/>
              </a:rPr>
              <a:t>2-Development of Pharmaceutical and </a:t>
            </a:r>
            <a:r>
              <a:rPr lang="fr-FR" sz="2400" dirty="0" err="1" smtClean="0">
                <a:solidFill>
                  <a:srgbClr val="0000FF"/>
                </a:solidFill>
                <a:latin typeface="Arial Narrow"/>
                <a:cs typeface="Arial Narrow"/>
              </a:rPr>
              <a:t>Nutritional</a:t>
            </a:r>
            <a:r>
              <a:rPr lang="fr-FR" sz="2400" dirty="0" smtClean="0">
                <a:solidFill>
                  <a:srgbClr val="0000FF"/>
                </a:solidFill>
                <a:latin typeface="Arial Narrow"/>
                <a:cs typeface="Arial Narrow"/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  <a:latin typeface="Arial Narrow"/>
                <a:cs typeface="Arial Narrow"/>
              </a:rPr>
              <a:t>Products</a:t>
            </a:r>
            <a:r>
              <a:rPr lang="fr-FR" sz="2400" dirty="0" smtClean="0">
                <a:solidFill>
                  <a:srgbClr val="0000FF"/>
                </a:solidFill>
                <a:latin typeface="Arial Narrow"/>
                <a:cs typeface="Arial Narrow"/>
              </a:rPr>
              <a:t> (M.P. </a:t>
            </a:r>
            <a:r>
              <a:rPr lang="fr-FR" sz="2400" dirty="0" err="1" smtClean="0">
                <a:solidFill>
                  <a:srgbClr val="0000FF"/>
                </a:solidFill>
                <a:latin typeface="Arial Narrow"/>
                <a:cs typeface="Arial Narrow"/>
              </a:rPr>
              <a:t>Vasson</a:t>
            </a:r>
            <a:r>
              <a:rPr lang="fr-FR" sz="2400" dirty="0" smtClean="0">
                <a:solidFill>
                  <a:srgbClr val="0000FF"/>
                </a:solidFill>
                <a:latin typeface="Arial Narrow"/>
                <a:cs typeface="Arial Narrow"/>
              </a:rPr>
              <a:t>)</a:t>
            </a:r>
          </a:p>
          <a:p>
            <a:pPr lvl="0" indent="9525">
              <a:buNone/>
            </a:pPr>
            <a:r>
              <a:rPr lang="fr-FR" sz="2400" dirty="0" smtClean="0">
                <a:latin typeface="Arial Narrow"/>
                <a:cs typeface="Arial Narrow"/>
              </a:rPr>
              <a:t>3-Local Food Product </a:t>
            </a:r>
            <a:r>
              <a:rPr lang="fr-FR" sz="2400" dirty="0" err="1" smtClean="0">
                <a:latin typeface="Arial Narrow"/>
                <a:cs typeface="Arial Narrow"/>
              </a:rPr>
              <a:t>companies</a:t>
            </a:r>
            <a:endParaRPr lang="fr-FR" sz="2400" dirty="0" smtClean="0">
              <a:latin typeface="Arial Narrow"/>
              <a:cs typeface="Arial Narrow"/>
            </a:endParaRPr>
          </a:p>
          <a:p>
            <a:pPr lvl="0" indent="9525">
              <a:buNone/>
            </a:pPr>
            <a:r>
              <a:rPr lang="fr-FR" sz="2400" dirty="0" smtClean="0">
                <a:latin typeface="Arial Narrow"/>
                <a:cs typeface="Arial Narrow"/>
              </a:rPr>
              <a:t>4-Food Science </a:t>
            </a:r>
          </a:p>
          <a:p>
            <a:pPr lvl="0">
              <a:buNone/>
            </a:pPr>
            <a:endParaRPr lang="fr-FR" sz="2400" dirty="0" smtClean="0"/>
          </a:p>
        </p:txBody>
      </p:sp>
      <p:sp>
        <p:nvSpPr>
          <p:cNvPr id="4" name="Rectangle 2"/>
          <p:cNvSpPr txBox="1">
            <a:spLocks/>
          </p:cNvSpPr>
          <p:nvPr/>
        </p:nvSpPr>
        <p:spPr>
          <a:xfrm>
            <a:off x="2438400" y="0"/>
            <a:ext cx="4824412" cy="1081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smtClean="0">
                <a:ln>
                  <a:noFill/>
                </a:ln>
                <a:solidFill>
                  <a:srgbClr val="6C882C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Teaching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6C882C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/>
          </p:cNvSpPr>
          <p:nvPr>
            <p:ph type="title" idx="4294967295"/>
          </p:nvPr>
        </p:nvSpPr>
        <p:spPr>
          <a:xfrm>
            <a:off x="2438400" y="0"/>
            <a:ext cx="4824412" cy="1081088"/>
          </a:xfrm>
        </p:spPr>
        <p:txBody>
          <a:bodyPr/>
          <a:lstStyle/>
          <a:p>
            <a:r>
              <a:rPr lang="fr-FR" sz="4000" b="1" dirty="0" err="1" smtClean="0">
                <a:solidFill>
                  <a:srgbClr val="6C882C"/>
                </a:solidFill>
                <a:latin typeface="Calibri" pitchFamily="34" charset="0"/>
              </a:rPr>
              <a:t>Teaching</a:t>
            </a:r>
            <a:endParaRPr lang="fr-FR" sz="4000" b="1" dirty="0" smtClean="0">
              <a:solidFill>
                <a:srgbClr val="6C882C"/>
              </a:solidFill>
              <a:latin typeface="Calibri" pitchFamily="34" charset="0"/>
            </a:endParaRPr>
          </a:p>
        </p:txBody>
      </p:sp>
      <p:sp>
        <p:nvSpPr>
          <p:cNvPr id="5122" name="Rectangle 3"/>
          <p:cNvSpPr>
            <a:spLocks noGrp="1"/>
          </p:cNvSpPr>
          <p:nvPr>
            <p:ph type="body" idx="4294967295"/>
          </p:nvPr>
        </p:nvSpPr>
        <p:spPr>
          <a:xfrm>
            <a:off x="228600" y="1524000"/>
            <a:ext cx="8915400" cy="5257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2400" b="1" dirty="0" smtClean="0">
                <a:solidFill>
                  <a:srgbClr val="6C882C"/>
                </a:solidFill>
                <a:latin typeface="Arial Narrow"/>
                <a:cs typeface="Arial Narrow"/>
              </a:rPr>
              <a:t>Doctoral </a:t>
            </a:r>
            <a:r>
              <a:rPr lang="fr-FR" sz="2400" b="1" dirty="0" err="1" smtClean="0">
                <a:solidFill>
                  <a:srgbClr val="6C882C"/>
                </a:solidFill>
                <a:latin typeface="Arial Narrow"/>
                <a:cs typeface="Arial Narrow"/>
              </a:rPr>
              <a:t>School</a:t>
            </a:r>
            <a:r>
              <a:rPr lang="fr-FR" sz="2400" b="1" dirty="0" smtClean="0">
                <a:solidFill>
                  <a:srgbClr val="6C882C"/>
                </a:solidFill>
                <a:latin typeface="Arial Narrow"/>
                <a:cs typeface="Arial Narrow"/>
              </a:rPr>
              <a:t> of </a:t>
            </a:r>
            <a:r>
              <a:rPr lang="fr-FR" sz="2400" b="1" dirty="0" err="1" smtClean="0">
                <a:solidFill>
                  <a:srgbClr val="6C882C"/>
                </a:solidFill>
                <a:latin typeface="Arial Narrow"/>
                <a:cs typeface="Arial Narrow"/>
              </a:rPr>
              <a:t>Clermont-Université</a:t>
            </a:r>
            <a:endParaRPr lang="fr-FR" sz="2400" b="1" dirty="0" smtClean="0">
              <a:solidFill>
                <a:srgbClr val="6C882C"/>
              </a:solidFill>
              <a:latin typeface="Arial Narrow"/>
              <a:cs typeface="Arial Narrow"/>
            </a:endParaRPr>
          </a:p>
          <a:p>
            <a:pPr>
              <a:lnSpc>
                <a:spcPct val="90000"/>
              </a:lnSpc>
              <a:buNone/>
            </a:pPr>
            <a:r>
              <a:rPr lang="fr-FR" sz="2400" b="1" dirty="0" err="1" smtClean="0">
                <a:latin typeface="Arial Narrow"/>
                <a:cs typeface="Arial Narrow"/>
              </a:rPr>
              <a:t>Director</a:t>
            </a:r>
            <a:r>
              <a:rPr lang="fr-FR" sz="2400" b="1" dirty="0" smtClean="0">
                <a:latin typeface="Arial Narrow"/>
                <a:cs typeface="Arial Narrow"/>
              </a:rPr>
              <a:t>: Prof. J.-M. </a:t>
            </a:r>
            <a:r>
              <a:rPr lang="fr-FR" sz="2400" b="1" dirty="0" err="1" smtClean="0">
                <a:latin typeface="Arial Narrow"/>
                <a:cs typeface="Arial Narrow"/>
              </a:rPr>
              <a:t>Lobaccaro</a:t>
            </a:r>
            <a:endParaRPr lang="fr-FR" sz="2400" b="1" dirty="0" smtClean="0">
              <a:latin typeface="Arial Narrow"/>
              <a:cs typeface="Arial Narrow"/>
            </a:endParaRPr>
          </a:p>
          <a:p>
            <a:pPr>
              <a:lnSpc>
                <a:spcPct val="90000"/>
              </a:lnSpc>
              <a:buNone/>
            </a:pPr>
            <a:r>
              <a:rPr lang="fr-FR" sz="2400" b="1" dirty="0" smtClean="0">
                <a:solidFill>
                  <a:srgbClr val="6C882C"/>
                </a:solidFill>
                <a:latin typeface="Arial Narrow"/>
                <a:cs typeface="Arial Narrow"/>
              </a:rPr>
              <a:t>	</a:t>
            </a:r>
            <a:r>
              <a:rPr lang="fr-FR" sz="2400" b="1" dirty="0" err="1" smtClean="0">
                <a:solidFill>
                  <a:srgbClr val="6C882C"/>
                </a:solidFill>
                <a:latin typeface="Arial Narrow"/>
                <a:cs typeface="Arial Narrow"/>
              </a:rPr>
              <a:t>Educational</a:t>
            </a:r>
            <a:r>
              <a:rPr lang="fr-FR" sz="2400" b="1" dirty="0" smtClean="0">
                <a:solidFill>
                  <a:srgbClr val="6C882C"/>
                </a:solidFill>
                <a:latin typeface="Arial Narrow"/>
                <a:cs typeface="Arial Narrow"/>
              </a:rPr>
              <a:t> Council: </a:t>
            </a:r>
            <a:r>
              <a:rPr lang="fr-FR" sz="2400" b="1" dirty="0" smtClean="0">
                <a:latin typeface="Arial Narrow"/>
                <a:cs typeface="Arial Narrow"/>
              </a:rPr>
              <a:t>Prof. M. </a:t>
            </a:r>
            <a:r>
              <a:rPr lang="fr-FR" sz="2400" b="1" dirty="0" err="1" smtClean="0">
                <a:latin typeface="Arial Narrow"/>
                <a:cs typeface="Arial Narrow"/>
              </a:rPr>
              <a:t>Alric</a:t>
            </a:r>
            <a:r>
              <a:rPr lang="fr-FR" sz="2400" b="1" dirty="0" smtClean="0">
                <a:latin typeface="Arial Narrow"/>
                <a:cs typeface="Arial Narrow"/>
              </a:rPr>
              <a:t>, Dr. D. </a:t>
            </a:r>
            <a:r>
              <a:rPr lang="fr-FR" sz="2400" b="1" dirty="0" err="1" smtClean="0">
                <a:latin typeface="Arial Narrow"/>
                <a:cs typeface="Arial Narrow"/>
              </a:rPr>
              <a:t>Attaix</a:t>
            </a:r>
            <a:r>
              <a:rPr lang="fr-FR" sz="2400" b="1" dirty="0" smtClean="0">
                <a:latin typeface="Arial Narrow"/>
                <a:cs typeface="Arial Narrow"/>
              </a:rPr>
              <a:t>, Prof. N. Boisseau</a:t>
            </a:r>
          </a:p>
          <a:p>
            <a:pPr lvl="0">
              <a:buClr>
                <a:srgbClr val="FF6600"/>
              </a:buClr>
              <a:buNone/>
            </a:pPr>
            <a:endParaRPr lang="fr-FR" sz="2400" dirty="0" smtClean="0">
              <a:latin typeface="Arial Narrow"/>
              <a:cs typeface="Arial Narrow"/>
            </a:endParaRPr>
          </a:p>
          <a:p>
            <a:pPr>
              <a:buClr>
                <a:srgbClr val="FF6600"/>
              </a:buClr>
              <a:buFont typeface="Wingdings" pitchFamily="2" charset="2"/>
              <a:buChar char="u"/>
            </a:pPr>
            <a:r>
              <a:rPr lang="fr-FR" sz="2400" dirty="0" smtClean="0">
                <a:latin typeface="Arial Narrow"/>
                <a:cs typeface="Arial Narrow"/>
              </a:rPr>
              <a:t>This training system </a:t>
            </a:r>
            <a:r>
              <a:rPr lang="fr-FR" sz="2400" dirty="0" err="1" smtClean="0">
                <a:latin typeface="Arial Narrow"/>
                <a:cs typeface="Arial Narrow"/>
              </a:rPr>
              <a:t>based</a:t>
            </a:r>
            <a:r>
              <a:rPr lang="fr-FR" sz="2400" dirty="0" smtClean="0">
                <a:latin typeface="Arial Narrow"/>
                <a:cs typeface="Arial Narrow"/>
              </a:rPr>
              <a:t> on </a:t>
            </a:r>
            <a:r>
              <a:rPr lang="fr-FR" sz="2400" dirty="0" err="1" smtClean="0">
                <a:latin typeface="Arial Narrow"/>
                <a:cs typeface="Arial Narrow"/>
              </a:rPr>
              <a:t>scientific</a:t>
            </a:r>
            <a:r>
              <a:rPr lang="fr-FR" sz="2400" dirty="0" smtClean="0">
                <a:latin typeface="Arial Narrow"/>
                <a:cs typeface="Arial Narrow"/>
              </a:rPr>
              <a:t> and </a:t>
            </a:r>
            <a:r>
              <a:rPr lang="fr-FR" sz="2400" dirty="0" err="1" smtClean="0">
                <a:latin typeface="Arial Narrow"/>
                <a:cs typeface="Arial Narrow"/>
              </a:rPr>
              <a:t>industry</a:t>
            </a:r>
            <a:r>
              <a:rPr lang="fr-FR" sz="2400" dirty="0" smtClean="0">
                <a:latin typeface="Arial Narrow"/>
                <a:cs typeface="Arial Narrow"/>
              </a:rPr>
              <a:t> </a:t>
            </a:r>
            <a:r>
              <a:rPr lang="fr-FR" sz="2400" dirty="0" err="1" smtClean="0">
                <a:latin typeface="Arial Narrow"/>
                <a:cs typeface="Arial Narrow"/>
              </a:rPr>
              <a:t>skills</a:t>
            </a:r>
            <a:r>
              <a:rPr lang="fr-FR" sz="2400" dirty="0" smtClean="0">
                <a:latin typeface="Arial Narrow"/>
                <a:cs typeface="Arial Narrow"/>
              </a:rPr>
              <a:t> </a:t>
            </a:r>
            <a:r>
              <a:rPr lang="fr-FR" sz="2400" dirty="0" err="1" smtClean="0">
                <a:latin typeface="Arial Narrow"/>
                <a:cs typeface="Arial Narrow"/>
              </a:rPr>
              <a:t>allows</a:t>
            </a:r>
            <a:r>
              <a:rPr lang="fr-FR" sz="2400" dirty="0" smtClean="0">
                <a:latin typeface="Arial Narrow"/>
                <a:cs typeface="Arial Narrow"/>
              </a:rPr>
              <a:t> </a:t>
            </a:r>
            <a:r>
              <a:rPr lang="fr-FR" sz="2400" dirty="0" err="1" smtClean="0">
                <a:latin typeface="Arial Narrow"/>
                <a:cs typeface="Arial Narrow"/>
              </a:rPr>
              <a:t>developing</a:t>
            </a:r>
            <a:r>
              <a:rPr lang="fr-FR" sz="2400" dirty="0" smtClean="0">
                <a:latin typeface="Arial Narrow"/>
                <a:cs typeface="Arial Narrow"/>
              </a:rPr>
              <a:t> </a:t>
            </a:r>
            <a:r>
              <a:rPr lang="fr-FR" sz="2400" dirty="0" err="1" smtClean="0">
                <a:latin typeface="Arial Narrow"/>
                <a:cs typeface="Arial Narrow"/>
              </a:rPr>
              <a:t>research</a:t>
            </a:r>
            <a:r>
              <a:rPr lang="fr-FR" sz="2400" dirty="0" smtClean="0">
                <a:latin typeface="Arial Narrow"/>
                <a:cs typeface="Arial Narrow"/>
              </a:rPr>
              <a:t> </a:t>
            </a:r>
            <a:r>
              <a:rPr lang="fr-FR" sz="2400" dirty="0" err="1" smtClean="0">
                <a:latin typeface="Arial Narrow"/>
                <a:cs typeface="Arial Narrow"/>
              </a:rPr>
              <a:t>with</a:t>
            </a:r>
            <a:r>
              <a:rPr lang="fr-FR" sz="2400" dirty="0" smtClean="0">
                <a:latin typeface="Arial Narrow"/>
                <a:cs typeface="Arial Narrow"/>
              </a:rPr>
              <a:t> </a:t>
            </a:r>
            <a:r>
              <a:rPr lang="fr-FR" sz="2400" dirty="0" err="1" smtClean="0">
                <a:latin typeface="Arial Narrow"/>
                <a:cs typeface="Arial Narrow"/>
              </a:rPr>
              <a:t>food</a:t>
            </a:r>
            <a:r>
              <a:rPr lang="fr-FR" sz="2400" dirty="0" smtClean="0">
                <a:latin typeface="Arial Narrow"/>
                <a:cs typeface="Arial Narrow"/>
              </a:rPr>
              <a:t> or </a:t>
            </a:r>
            <a:r>
              <a:rPr lang="fr-FR" sz="2400" dirty="0" err="1" smtClean="0">
                <a:latin typeface="Arial Narrow"/>
                <a:cs typeface="Arial Narrow"/>
              </a:rPr>
              <a:t>pharmaceutical</a:t>
            </a:r>
            <a:r>
              <a:rPr lang="fr-FR" sz="2400" dirty="0" smtClean="0">
                <a:latin typeface="Arial Narrow"/>
                <a:cs typeface="Arial Narrow"/>
              </a:rPr>
              <a:t> industries, or </a:t>
            </a:r>
            <a:r>
              <a:rPr lang="fr-FR" sz="2400" dirty="0" err="1" smtClean="0">
                <a:latin typeface="Arial Narrow"/>
                <a:cs typeface="Arial Narrow"/>
              </a:rPr>
              <a:t>biotechnology</a:t>
            </a:r>
            <a:r>
              <a:rPr lang="fr-FR" sz="2400" dirty="0" smtClean="0">
                <a:latin typeface="Arial Narrow"/>
                <a:cs typeface="Arial Narrow"/>
              </a:rPr>
              <a:t> and </a:t>
            </a:r>
            <a:r>
              <a:rPr lang="fr-FR" sz="2400" dirty="0" err="1" smtClean="0">
                <a:latin typeface="Arial Narrow"/>
                <a:cs typeface="Arial Narrow"/>
              </a:rPr>
              <a:t>health</a:t>
            </a:r>
            <a:r>
              <a:rPr lang="fr-FR" sz="2400" dirty="0" smtClean="0">
                <a:latin typeface="Arial Narrow"/>
                <a:cs typeface="Arial Narrow"/>
              </a:rPr>
              <a:t> </a:t>
            </a:r>
            <a:r>
              <a:rPr lang="fr-FR" sz="2400" dirty="0" err="1" smtClean="0">
                <a:latin typeface="Arial Narrow"/>
                <a:cs typeface="Arial Narrow"/>
              </a:rPr>
              <a:t>partners</a:t>
            </a:r>
            <a:endParaRPr lang="fr-FR" sz="2400" dirty="0" smtClean="0">
              <a:latin typeface="Arial Narrow"/>
              <a:cs typeface="Arial Narrow"/>
            </a:endParaRPr>
          </a:p>
          <a:p>
            <a:pPr lvl="0">
              <a:buClr>
                <a:srgbClr val="FF6600"/>
              </a:buClr>
              <a:buNone/>
            </a:pPr>
            <a:r>
              <a:rPr lang="fr-FR" sz="2400" dirty="0" smtClean="0">
                <a:latin typeface="Arial Narrow"/>
                <a:cs typeface="Arial Narrow"/>
              </a:rPr>
              <a:t> </a:t>
            </a:r>
          </a:p>
          <a:p>
            <a:pPr lvl="0">
              <a:buClr>
                <a:srgbClr val="FF6600"/>
              </a:buClr>
              <a:buFont typeface="Wingdings" charset="2"/>
              <a:buChar char="u"/>
            </a:pPr>
            <a:r>
              <a:rPr lang="fr-FR" sz="2400" dirty="0" smtClean="0">
                <a:latin typeface="Arial Narrow"/>
                <a:cs typeface="Arial Narrow"/>
              </a:rPr>
              <a:t>Objectives: </a:t>
            </a:r>
            <a:r>
              <a:rPr lang="fr-FR" sz="2400" dirty="0" err="1" smtClean="0">
                <a:latin typeface="Arial Narrow"/>
                <a:cs typeface="Arial Narrow"/>
              </a:rPr>
              <a:t>education</a:t>
            </a:r>
            <a:endParaRPr lang="fr-FR" sz="2400" dirty="0" smtClean="0">
              <a:latin typeface="Arial Narrow"/>
              <a:cs typeface="Arial Narrow"/>
            </a:endParaRPr>
          </a:p>
          <a:p>
            <a:pPr marL="536575" lvl="0" indent="-184150">
              <a:buFontTx/>
              <a:buChar char="-"/>
            </a:pPr>
            <a:r>
              <a:rPr lang="fr-FR" sz="2400" dirty="0" err="1" smtClean="0">
                <a:latin typeface="Arial Narrow"/>
                <a:cs typeface="Arial Narrow"/>
              </a:rPr>
              <a:t>with</a:t>
            </a:r>
            <a:r>
              <a:rPr lang="fr-FR" sz="2400" dirty="0" smtClean="0">
                <a:latin typeface="Arial Narrow"/>
                <a:cs typeface="Arial Narrow"/>
              </a:rPr>
              <a:t> </a:t>
            </a:r>
            <a:r>
              <a:rPr lang="fr-FR" sz="2400" dirty="0" err="1" smtClean="0">
                <a:latin typeface="Arial Narrow"/>
                <a:cs typeface="Arial Narrow"/>
              </a:rPr>
              <a:t>sound</a:t>
            </a:r>
            <a:r>
              <a:rPr lang="fr-FR" sz="2400" dirty="0" smtClean="0">
                <a:latin typeface="Arial Narrow"/>
                <a:cs typeface="Arial Narrow"/>
              </a:rPr>
              <a:t> </a:t>
            </a:r>
            <a:r>
              <a:rPr lang="fr-FR" sz="2400" dirty="0" err="1" smtClean="0">
                <a:latin typeface="Arial Narrow"/>
                <a:cs typeface="Arial Narrow"/>
              </a:rPr>
              <a:t>scientific</a:t>
            </a:r>
            <a:r>
              <a:rPr lang="fr-FR" sz="2400" dirty="0" smtClean="0">
                <a:latin typeface="Arial Narrow"/>
                <a:cs typeface="Arial Narrow"/>
              </a:rPr>
              <a:t> expertise in </a:t>
            </a:r>
            <a:r>
              <a:rPr lang="fr-FR" sz="2400" dirty="0" err="1" smtClean="0">
                <a:latin typeface="Arial Narrow"/>
                <a:cs typeface="Arial Narrow"/>
              </a:rPr>
              <a:t>Human</a:t>
            </a:r>
            <a:r>
              <a:rPr lang="fr-FR" sz="2400" dirty="0" smtClean="0">
                <a:latin typeface="Arial Narrow"/>
                <a:cs typeface="Arial Narrow"/>
              </a:rPr>
              <a:t> Nutrition </a:t>
            </a:r>
          </a:p>
          <a:p>
            <a:pPr marL="536575" lvl="0" indent="-184150">
              <a:buFontTx/>
              <a:buChar char="-"/>
            </a:pPr>
            <a:r>
              <a:rPr lang="fr-FR" sz="2400" dirty="0" err="1" smtClean="0">
                <a:latin typeface="Arial Narrow"/>
                <a:cs typeface="Arial Narrow"/>
              </a:rPr>
              <a:t>integrated</a:t>
            </a:r>
            <a:r>
              <a:rPr lang="fr-FR" sz="2400" dirty="0" smtClean="0">
                <a:latin typeface="Arial Narrow"/>
                <a:cs typeface="Arial Narrow"/>
              </a:rPr>
              <a:t> vision </a:t>
            </a:r>
            <a:r>
              <a:rPr lang="fr-FR" sz="2400" dirty="0" err="1" smtClean="0">
                <a:latin typeface="Arial Narrow"/>
                <a:cs typeface="Arial Narrow"/>
              </a:rPr>
              <a:t>from</a:t>
            </a:r>
            <a:r>
              <a:rPr lang="fr-FR" sz="2400" dirty="0" smtClean="0">
                <a:latin typeface="Arial Narrow"/>
                <a:cs typeface="Arial Narrow"/>
              </a:rPr>
              <a:t> </a:t>
            </a:r>
            <a:r>
              <a:rPr lang="fr-FR" sz="2400" dirty="0" err="1" smtClean="0">
                <a:latin typeface="Arial Narrow"/>
                <a:cs typeface="Arial Narrow"/>
              </a:rPr>
              <a:t>food</a:t>
            </a:r>
            <a:r>
              <a:rPr lang="fr-FR" sz="2400" dirty="0" smtClean="0">
                <a:latin typeface="Arial Narrow"/>
                <a:cs typeface="Arial Narrow"/>
              </a:rPr>
              <a:t> Science to </a:t>
            </a:r>
            <a:r>
              <a:rPr lang="fr-FR" sz="2400" dirty="0" err="1" smtClean="0">
                <a:latin typeface="Arial Narrow"/>
                <a:cs typeface="Arial Narrow"/>
              </a:rPr>
              <a:t>Health</a:t>
            </a:r>
            <a:endParaRPr lang="fr-FR" sz="2400" dirty="0" smtClean="0">
              <a:latin typeface="Arial Narrow"/>
              <a:cs typeface="Arial Narrow"/>
            </a:endParaRPr>
          </a:p>
          <a:p>
            <a:pPr marL="536575" lvl="0" indent="-184150">
              <a:buFontTx/>
              <a:buChar char="-"/>
            </a:pPr>
            <a:r>
              <a:rPr lang="fr-FR" sz="2400" dirty="0" smtClean="0">
                <a:latin typeface="Arial Narrow"/>
                <a:cs typeface="Arial Narrow"/>
              </a:rPr>
              <a:t>R &amp; D </a:t>
            </a:r>
            <a:r>
              <a:rPr lang="fr-FR" sz="2400" dirty="0" err="1" smtClean="0">
                <a:latin typeface="Arial Narrow"/>
                <a:cs typeface="Arial Narrow"/>
              </a:rPr>
              <a:t>context</a:t>
            </a:r>
            <a:r>
              <a:rPr lang="fr-FR" sz="2400" dirty="0" smtClean="0">
                <a:latin typeface="Arial Narrow"/>
                <a:cs typeface="Arial Narrow"/>
              </a:rPr>
              <a:t> (</a:t>
            </a:r>
            <a:r>
              <a:rPr lang="fr-FR" sz="2400" dirty="0" err="1" smtClean="0">
                <a:latin typeface="Arial Narrow"/>
                <a:cs typeface="Arial Narrow"/>
              </a:rPr>
              <a:t>industry</a:t>
            </a:r>
            <a:r>
              <a:rPr lang="fr-FR" sz="2400" dirty="0" smtClean="0">
                <a:latin typeface="Arial Narrow"/>
                <a:cs typeface="Arial Narrow"/>
              </a:rPr>
              <a:t>, </a:t>
            </a:r>
            <a:r>
              <a:rPr lang="fr-FR" sz="2400" dirty="0" err="1" smtClean="0">
                <a:latin typeface="Arial Narrow"/>
                <a:cs typeface="Arial Narrow"/>
              </a:rPr>
              <a:t>economy</a:t>
            </a:r>
            <a:r>
              <a:rPr lang="fr-FR" sz="2400" dirty="0" smtClean="0">
                <a:latin typeface="Arial Narrow"/>
                <a:cs typeface="Arial Narrow"/>
              </a:rPr>
              <a:t>, </a:t>
            </a:r>
            <a:r>
              <a:rPr lang="fr-FR" sz="2400" dirty="0" err="1" smtClean="0">
                <a:latin typeface="Arial Narrow"/>
                <a:cs typeface="Arial Narrow"/>
              </a:rPr>
              <a:t>legal</a:t>
            </a:r>
            <a:r>
              <a:rPr lang="fr-FR" sz="2400" dirty="0" smtClean="0">
                <a:latin typeface="Arial Narrow"/>
                <a:cs typeface="Arial Narrow"/>
              </a:rPr>
              <a:t>, and </a:t>
            </a:r>
            <a:r>
              <a:rPr lang="fr-FR" sz="2400" dirty="0" err="1" smtClean="0">
                <a:latin typeface="Arial Narrow"/>
                <a:cs typeface="Arial Narrow"/>
              </a:rPr>
              <a:t>ethical</a:t>
            </a:r>
            <a:r>
              <a:rPr lang="fr-FR" sz="2400" dirty="0" smtClean="0">
                <a:latin typeface="Arial Narrow"/>
                <a:cs typeface="Arial Narrow"/>
              </a:rPr>
              <a:t> issues). </a:t>
            </a:r>
            <a:endParaRPr lang="fr-FR" sz="24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5"/>
          <p:cNvSpPr>
            <a:spLocks noChangeArrowheads="1"/>
          </p:cNvSpPr>
          <p:nvPr/>
        </p:nvSpPr>
        <p:spPr bwMode="auto">
          <a:xfrm>
            <a:off x="2514600" y="44450"/>
            <a:ext cx="59091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4000" b="1" dirty="0" err="1">
                <a:solidFill>
                  <a:srgbClr val="6C882C"/>
                </a:solidFill>
                <a:latin typeface="Calibri" pitchFamily="34" charset="0"/>
              </a:rPr>
              <a:t>Roles</a:t>
            </a:r>
            <a:r>
              <a:rPr lang="fr-FR" sz="4000" b="1" dirty="0">
                <a:solidFill>
                  <a:srgbClr val="6C882C"/>
                </a:solidFill>
                <a:latin typeface="Calibri" pitchFamily="34" charset="0"/>
              </a:rPr>
              <a:t> in Nutrition </a:t>
            </a:r>
            <a:r>
              <a:rPr lang="fr-FR" sz="4000" b="1" dirty="0" err="1" smtClean="0">
                <a:solidFill>
                  <a:srgbClr val="6C882C"/>
                </a:solidFill>
                <a:latin typeface="Calibri" pitchFamily="34" charset="0"/>
              </a:rPr>
              <a:t>Societies</a:t>
            </a:r>
            <a:endParaRPr lang="fr-FR" sz="4000" b="1" dirty="0" smtClean="0">
              <a:solidFill>
                <a:srgbClr val="6C882C"/>
              </a:solidFill>
              <a:latin typeface="Calibri" pitchFamily="34" charset="0"/>
            </a:endParaRPr>
          </a:p>
          <a:p>
            <a:pPr algn="ctr"/>
            <a:r>
              <a:rPr lang="fr-FR" sz="4000" b="1" dirty="0" smtClean="0">
                <a:solidFill>
                  <a:srgbClr val="6C882C"/>
                </a:solidFill>
                <a:latin typeface="Calibri" pitchFamily="34" charset="0"/>
              </a:rPr>
              <a:t>and </a:t>
            </a:r>
            <a:r>
              <a:rPr lang="fr-FR" sz="4000" b="1" dirty="0" err="1" smtClean="0">
                <a:solidFill>
                  <a:srgbClr val="6C882C"/>
                </a:solidFill>
                <a:latin typeface="Calibri" pitchFamily="34" charset="0"/>
              </a:rPr>
              <a:t>community</a:t>
            </a:r>
            <a:endParaRPr lang="fr-FR" sz="4000" b="1" dirty="0">
              <a:solidFill>
                <a:srgbClr val="6C882C"/>
              </a:solidFill>
              <a:latin typeface="Calibri" pitchFamily="34" charset="0"/>
            </a:endParaRPr>
          </a:p>
        </p:txBody>
      </p:sp>
      <p:sp>
        <p:nvSpPr>
          <p:cNvPr id="6146" name="Rectangle 6"/>
          <p:cNvSpPr>
            <a:spLocks noChangeArrowheads="1"/>
          </p:cNvSpPr>
          <p:nvPr/>
        </p:nvSpPr>
        <p:spPr bwMode="auto">
          <a:xfrm>
            <a:off x="228601" y="1295400"/>
            <a:ext cx="7467600" cy="54476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400" b="1" dirty="0" smtClean="0">
                <a:solidFill>
                  <a:schemeClr val="hlink"/>
                </a:solidFill>
                <a:latin typeface="Arial Narrow"/>
                <a:cs typeface="Arial Narrow"/>
              </a:rPr>
              <a:t>French Societies</a:t>
            </a:r>
          </a:p>
          <a:p>
            <a:pPr marL="352425"/>
            <a:r>
              <a:rPr lang="en-CA" sz="2000" dirty="0" smtClean="0">
                <a:latin typeface="Arial Narrow"/>
                <a:cs typeface="Arial Narrow"/>
              </a:rPr>
              <a:t>AFN (French Association of Nutrition)</a:t>
            </a:r>
          </a:p>
          <a:p>
            <a:pPr marL="352425"/>
            <a:r>
              <a:rPr lang="en-CA" sz="2000" dirty="0" smtClean="0">
                <a:latin typeface="Arial Narrow"/>
                <a:cs typeface="Arial Narrow"/>
              </a:rPr>
              <a:t>Scientific Committee: Pierre </a:t>
            </a:r>
            <a:r>
              <a:rPr lang="en-CA" sz="2000" dirty="0" err="1" smtClean="0">
                <a:latin typeface="Arial Narrow"/>
                <a:cs typeface="Arial Narrow"/>
              </a:rPr>
              <a:t>Fafournoux</a:t>
            </a:r>
            <a:r>
              <a:rPr lang="en-CA" sz="2000" dirty="0" smtClean="0">
                <a:latin typeface="Arial Narrow"/>
                <a:cs typeface="Arial Narrow"/>
              </a:rPr>
              <a:t> </a:t>
            </a:r>
          </a:p>
          <a:p>
            <a:pPr marL="352425"/>
            <a:endParaRPr lang="en-CA" sz="2000" dirty="0" smtClean="0">
              <a:latin typeface="Arial Narrow"/>
              <a:cs typeface="Arial Narrow"/>
            </a:endParaRPr>
          </a:p>
          <a:p>
            <a:pPr marL="352425"/>
            <a:r>
              <a:rPr lang="en-CA" sz="2000" dirty="0" smtClean="0">
                <a:latin typeface="Arial Narrow"/>
                <a:cs typeface="Arial Narrow"/>
              </a:rPr>
              <a:t>SFNEP (French speaking society of clinical nutrition and metabolism)</a:t>
            </a:r>
          </a:p>
          <a:p>
            <a:pPr marL="352425"/>
            <a:r>
              <a:rPr lang="en-CA" sz="2000" dirty="0" smtClean="0">
                <a:latin typeface="Arial Narrow"/>
                <a:cs typeface="Arial Narrow"/>
              </a:rPr>
              <a:t>President: Noël Cano up to </a:t>
            </a:r>
            <a:r>
              <a:rPr lang="en-CA" sz="2000" dirty="0" err="1" smtClean="0">
                <a:latin typeface="Arial Narrow"/>
                <a:cs typeface="Arial Narrow"/>
              </a:rPr>
              <a:t>december</a:t>
            </a:r>
            <a:r>
              <a:rPr lang="en-CA" sz="2000" dirty="0" smtClean="0">
                <a:latin typeface="Arial Narrow"/>
                <a:cs typeface="Arial Narrow"/>
              </a:rPr>
              <a:t> 2013</a:t>
            </a:r>
          </a:p>
          <a:p>
            <a:pPr marL="352425"/>
            <a:endParaRPr lang="en-CA" sz="2000" dirty="0" smtClean="0">
              <a:latin typeface="Arial Narrow"/>
              <a:cs typeface="Arial Narrow"/>
            </a:endParaRPr>
          </a:p>
          <a:p>
            <a:pPr marL="352425"/>
            <a:r>
              <a:rPr lang="fr-FR" sz="2000" dirty="0" smtClean="0">
                <a:latin typeface="Arial Narrow"/>
                <a:cs typeface="Arial Narrow"/>
              </a:rPr>
              <a:t>Société Francophone Vitamines et </a:t>
            </a:r>
            <a:r>
              <a:rPr lang="fr-FR" sz="2000" dirty="0" err="1" smtClean="0">
                <a:latin typeface="Arial Narrow"/>
                <a:cs typeface="Arial Narrow"/>
              </a:rPr>
              <a:t>Biofacteurs</a:t>
            </a:r>
            <a:endParaRPr lang="fr-FR" sz="2000" dirty="0" smtClean="0">
              <a:latin typeface="Arial Narrow"/>
              <a:cs typeface="Arial Narrow"/>
            </a:endParaRPr>
          </a:p>
          <a:p>
            <a:pPr marL="352425"/>
            <a:r>
              <a:rPr lang="en-CA" sz="2000" dirty="0" smtClean="0">
                <a:latin typeface="Arial Narrow"/>
                <a:cs typeface="Arial Narrow"/>
              </a:rPr>
              <a:t>President: Edmond Rock</a:t>
            </a:r>
            <a:endParaRPr lang="en-CA" sz="2400" dirty="0" smtClean="0">
              <a:latin typeface="Arial Narrow"/>
              <a:cs typeface="Arial Narrow"/>
            </a:endParaRPr>
          </a:p>
          <a:p>
            <a:r>
              <a:rPr lang="en-CA" sz="2400" b="1" dirty="0" smtClean="0">
                <a:solidFill>
                  <a:schemeClr val="hlink"/>
                </a:solidFill>
                <a:latin typeface="Arial Narrow"/>
                <a:cs typeface="Arial Narrow"/>
              </a:rPr>
              <a:t>International Societies</a:t>
            </a:r>
            <a:endParaRPr lang="en-CA" sz="2000" b="1" dirty="0" smtClean="0">
              <a:solidFill>
                <a:schemeClr val="hlink"/>
              </a:solidFill>
              <a:latin typeface="Arial Narrow"/>
              <a:cs typeface="Arial Narrow"/>
            </a:endParaRPr>
          </a:p>
          <a:p>
            <a:pPr marL="360000"/>
            <a:r>
              <a:rPr lang="en-CA" sz="2000" dirty="0" smtClean="0">
                <a:latin typeface="Arial Narrow"/>
                <a:cs typeface="Arial Narrow"/>
              </a:rPr>
              <a:t>ESPEN</a:t>
            </a:r>
            <a:endParaRPr lang="en-CA" sz="2000" dirty="0" smtClean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marL="360000"/>
            <a:r>
              <a:rPr lang="en-CA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President of the Scientific Committee: Yves </a:t>
            </a:r>
            <a:r>
              <a:rPr lang="en-CA" sz="20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Boirie</a:t>
            </a:r>
            <a:r>
              <a:rPr lang="en-CA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 up to </a:t>
            </a:r>
            <a:r>
              <a:rPr lang="en-CA" sz="20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september</a:t>
            </a:r>
            <a:r>
              <a:rPr lang="en-CA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 2013 </a:t>
            </a:r>
          </a:p>
          <a:p>
            <a:pPr marL="360000"/>
            <a:endParaRPr lang="en-CA" sz="2000" dirty="0" smtClean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marL="360000"/>
            <a:r>
              <a:rPr lang="en-CA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International Society for Magnesium research</a:t>
            </a:r>
          </a:p>
          <a:p>
            <a:pPr marL="360000"/>
            <a:r>
              <a:rPr lang="en-CA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Vice p</a:t>
            </a:r>
            <a:r>
              <a:rPr lang="en-CA" sz="2000" dirty="0" smtClean="0">
                <a:latin typeface="Arial Narrow"/>
                <a:cs typeface="Arial Narrow"/>
              </a:rPr>
              <a:t>resident: André Mazur</a:t>
            </a:r>
          </a:p>
          <a:p>
            <a:pPr marL="360000"/>
            <a:endParaRPr lang="en-CA" sz="2000" b="1" dirty="0" smtClean="0">
              <a:latin typeface="Arial Narrow"/>
              <a:cs typeface="Arial Narrow"/>
            </a:endParaRPr>
          </a:p>
          <a:p>
            <a:r>
              <a:rPr lang="en-CA" sz="20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ANSES </a:t>
            </a:r>
            <a:r>
              <a:rPr lang="fr-FR" sz="2000" dirty="0" smtClean="0">
                <a:latin typeface="Arial Narrow"/>
                <a:cs typeface="Arial Narrow"/>
              </a:rPr>
              <a:t>V </a:t>
            </a:r>
            <a:r>
              <a:rPr lang="fr-FR" sz="2000" dirty="0" err="1" smtClean="0">
                <a:latin typeface="Arial Narrow"/>
                <a:cs typeface="Arial Narrow"/>
              </a:rPr>
              <a:t>Coxam</a:t>
            </a:r>
            <a:r>
              <a:rPr lang="fr-FR" sz="2000" dirty="0" smtClean="0">
                <a:latin typeface="Arial Narrow"/>
                <a:cs typeface="Arial Narrow"/>
              </a:rPr>
              <a:t>, P Duché, M Duclos, A </a:t>
            </a:r>
            <a:r>
              <a:rPr lang="fr-FR" sz="2000" dirty="0" err="1" smtClean="0">
                <a:latin typeface="Arial Narrow"/>
                <a:cs typeface="Arial Narrow"/>
              </a:rPr>
              <a:t>Fardet</a:t>
            </a:r>
            <a:r>
              <a:rPr lang="fr-FR" sz="2000" dirty="0" smtClean="0">
                <a:latin typeface="Arial Narrow"/>
                <a:cs typeface="Arial Narrow"/>
              </a:rPr>
              <a:t>, A </a:t>
            </a:r>
            <a:r>
              <a:rPr lang="fr-FR" sz="2000" dirty="0" err="1" smtClean="0">
                <a:latin typeface="Arial Narrow"/>
                <a:cs typeface="Arial Narrow"/>
              </a:rPr>
              <a:t>Mazur</a:t>
            </a:r>
            <a:r>
              <a:rPr lang="fr-FR" sz="2000" dirty="0" smtClean="0">
                <a:latin typeface="Arial Narrow"/>
                <a:cs typeface="Arial Narrow"/>
              </a:rPr>
              <a:t>, S </a:t>
            </a:r>
            <a:r>
              <a:rPr lang="fr-FR" sz="2000" dirty="0" err="1" smtClean="0">
                <a:latin typeface="Arial Narrow"/>
                <a:cs typeface="Arial Narrow"/>
              </a:rPr>
              <a:t>Walrand</a:t>
            </a:r>
            <a:r>
              <a:rPr lang="fr-FR" sz="2000" b="1" dirty="0" smtClean="0">
                <a:latin typeface="Arial Narrow"/>
                <a:cs typeface="Arial Narrow"/>
              </a:rPr>
              <a:t>	</a:t>
            </a:r>
            <a:endParaRPr lang="fr-FR" sz="2400" b="1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828800" y="0"/>
            <a:ext cx="73152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>
                <a:solidFill>
                  <a:schemeClr val="bg2">
                    <a:lumMod val="75000"/>
                  </a:schemeClr>
                </a:solidFill>
              </a:rPr>
              <a:t>Collaborations of the Nutrition Investigation </a:t>
            </a:r>
            <a:r>
              <a:rPr lang="fr-FR" sz="3600" dirty="0" err="1" smtClean="0">
                <a:solidFill>
                  <a:schemeClr val="bg2">
                    <a:lumMod val="75000"/>
                  </a:schemeClr>
                </a:solidFill>
              </a:rPr>
              <a:t>platform</a:t>
            </a:r>
            <a:endParaRPr lang="fr-FR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779" y="1103506"/>
            <a:ext cx="7548221" cy="5754494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729379" y="2133600"/>
            <a:ext cx="1194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 Narrow"/>
                <a:cs typeface="Arial Narrow"/>
              </a:rPr>
              <a:t>Leeds</a:t>
            </a:r>
          </a:p>
          <a:p>
            <a:r>
              <a:rPr lang="fr-FR" b="1" dirty="0" smtClean="0">
                <a:latin typeface="Arial Narrow"/>
                <a:cs typeface="Arial Narrow"/>
              </a:rPr>
              <a:t>     Norwich</a:t>
            </a:r>
            <a:endParaRPr lang="fr-FR" b="1" dirty="0">
              <a:latin typeface="Arial Narrow"/>
              <a:cs typeface="Arial Narrow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796179" y="2286000"/>
            <a:ext cx="1303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 Narrow"/>
                <a:cs typeface="Arial Narrow"/>
              </a:rPr>
              <a:t>Wageningen</a:t>
            </a:r>
          </a:p>
          <a:p>
            <a:r>
              <a:rPr lang="fr-FR" b="1" dirty="0" smtClean="0">
                <a:latin typeface="Arial Narrow"/>
                <a:cs typeface="Arial Narrow"/>
              </a:rPr>
              <a:t>Vlaardingen</a:t>
            </a:r>
            <a:endParaRPr lang="fr-FR" b="1" dirty="0">
              <a:latin typeface="Arial Narrow"/>
              <a:cs typeface="Arial Narrow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738779" y="2057400"/>
            <a:ext cx="623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 Narrow"/>
                <a:cs typeface="Arial Narrow"/>
              </a:rPr>
              <a:t>Cork</a:t>
            </a:r>
            <a:endParaRPr lang="fr-FR" b="1" dirty="0">
              <a:latin typeface="Arial Narrow"/>
              <a:cs typeface="Arial Narrow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167779" y="5029200"/>
            <a:ext cx="966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Arial Narrow"/>
                <a:cs typeface="Arial Narrow"/>
              </a:rPr>
              <a:t>Bologna</a:t>
            </a:r>
            <a:endParaRPr lang="fr-FR" b="1" dirty="0" smtClean="0">
              <a:latin typeface="Arial Narrow"/>
              <a:cs typeface="Arial Narrow"/>
            </a:endParaRPr>
          </a:p>
          <a:p>
            <a:r>
              <a:rPr lang="fr-FR" b="1" dirty="0" smtClean="0">
                <a:latin typeface="Arial Narrow"/>
                <a:cs typeface="Arial Narrow"/>
              </a:rPr>
              <a:t>Rome</a:t>
            </a:r>
            <a:endParaRPr lang="fr-FR" b="1" dirty="0">
              <a:latin typeface="Arial Narrow"/>
              <a:cs typeface="Arial Narrow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948579" y="4038600"/>
            <a:ext cx="86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 Narrow"/>
                <a:cs typeface="Arial Narrow"/>
              </a:rPr>
              <a:t>Geneva</a:t>
            </a:r>
            <a:endParaRPr lang="fr-FR" b="1" dirty="0">
              <a:latin typeface="Arial Narrow"/>
              <a:cs typeface="Arial Narrow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415179" y="4267200"/>
            <a:ext cx="10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  <a:latin typeface="Arial Narrow"/>
                <a:cs typeface="Arial Narrow"/>
              </a:rPr>
              <a:t>CRNH-RA</a:t>
            </a:r>
            <a:endParaRPr lang="fr-FR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777379" y="2590800"/>
            <a:ext cx="893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Arial Narrow"/>
                <a:cs typeface="Arial Narrow"/>
              </a:rPr>
              <a:t>Warsaw</a:t>
            </a:r>
            <a:endParaRPr lang="fr-FR" b="1" dirty="0">
              <a:latin typeface="Arial Narrow"/>
              <a:cs typeface="Arial Narrow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177179" y="3429000"/>
            <a:ext cx="10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 Narrow"/>
                <a:cs typeface="Arial Narrow"/>
              </a:rPr>
              <a:t>Karlsruhe </a:t>
            </a:r>
            <a:endParaRPr lang="fr-FR" b="1" dirty="0">
              <a:latin typeface="Arial Narrow"/>
              <a:cs typeface="Arial Narrow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957979" y="3581400"/>
            <a:ext cx="11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  <a:latin typeface="Arial Narrow"/>
                <a:cs typeface="Arial Narrow"/>
              </a:rPr>
              <a:t>CRNH-IDF</a:t>
            </a:r>
            <a:endParaRPr lang="fr-FR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719979" y="4876800"/>
            <a:ext cx="94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  <a:latin typeface="Arial Narrow"/>
                <a:cs typeface="Arial Narrow"/>
              </a:rPr>
              <a:t>Marseille</a:t>
            </a:r>
            <a:endParaRPr lang="fr-FR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3805579" y="4648200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  <a:latin typeface="Arial Narrow"/>
                <a:cs typeface="Arial Narrow"/>
              </a:rPr>
              <a:t>Toulouse</a:t>
            </a:r>
            <a:endParaRPr lang="fr-FR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0" y="2057400"/>
            <a:ext cx="2209799" cy="2123658"/>
          </a:xfrm>
          <a:prstGeom prst="rect">
            <a:avLst/>
          </a:prstGeom>
          <a:solidFill>
            <a:srgbClr val="CCFFCC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200" b="1" dirty="0" err="1" smtClean="0">
                <a:latin typeface="Arial Narrow"/>
                <a:cs typeface="Arial Narrow"/>
              </a:rPr>
              <a:t>European</a:t>
            </a:r>
            <a:endParaRPr lang="fr-FR" sz="2200" b="1" dirty="0" smtClean="0">
              <a:latin typeface="Arial Narrow"/>
              <a:cs typeface="Arial Narrow"/>
            </a:endParaRPr>
          </a:p>
          <a:p>
            <a:r>
              <a:rPr lang="fr-FR" sz="2200" b="1" dirty="0" smtClean="0">
                <a:latin typeface="Arial Narrow"/>
                <a:cs typeface="Arial Narrow"/>
              </a:rPr>
              <a:t>Programs</a:t>
            </a:r>
          </a:p>
          <a:p>
            <a:r>
              <a:rPr lang="fr-FR" sz="2200" b="1" dirty="0" err="1" smtClean="0">
                <a:latin typeface="Arial Narrow"/>
                <a:cs typeface="Arial Narrow"/>
              </a:rPr>
              <a:t>-Optimoils</a:t>
            </a:r>
            <a:r>
              <a:rPr lang="fr-FR" sz="2200" b="1" dirty="0" smtClean="0">
                <a:latin typeface="Arial Narrow"/>
                <a:cs typeface="Arial Narrow"/>
              </a:rPr>
              <a:t> (FP6)</a:t>
            </a:r>
          </a:p>
          <a:p>
            <a:r>
              <a:rPr lang="fr-FR" sz="2200" b="1" dirty="0" err="1" smtClean="0">
                <a:latin typeface="Arial Narrow"/>
                <a:cs typeface="Arial Narrow"/>
              </a:rPr>
              <a:t>-Nu-Age</a:t>
            </a:r>
            <a:r>
              <a:rPr lang="fr-FR" sz="2200" b="1" dirty="0" smtClean="0">
                <a:latin typeface="Arial Narrow"/>
                <a:cs typeface="Arial Narrow"/>
              </a:rPr>
              <a:t> (FP7)</a:t>
            </a:r>
          </a:p>
          <a:p>
            <a:r>
              <a:rPr lang="fr-FR" sz="2200" b="1" dirty="0" smtClean="0">
                <a:latin typeface="Arial Narrow"/>
                <a:cs typeface="Arial Narrow"/>
              </a:rPr>
              <a:t>-Pathway-27 (FP7)</a:t>
            </a:r>
          </a:p>
          <a:p>
            <a:r>
              <a:rPr lang="fr-FR" sz="2200" b="1" dirty="0" err="1" smtClean="0">
                <a:latin typeface="Arial Narrow"/>
                <a:cs typeface="Arial Narrow"/>
              </a:rPr>
              <a:t>-Dream</a:t>
            </a:r>
            <a:r>
              <a:rPr lang="fr-FR" sz="2200" b="1" dirty="0" smtClean="0">
                <a:latin typeface="Arial Narrow"/>
                <a:cs typeface="Arial Narrow"/>
              </a:rPr>
              <a:t> (FP7)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659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6861" t="14575" r="27790" b="24634"/>
          <a:stretch/>
        </p:blipFill>
        <p:spPr>
          <a:xfrm>
            <a:off x="5508104" y="3177434"/>
            <a:ext cx="3586822" cy="360613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</p:pic>
      <p:grpSp>
        <p:nvGrpSpPr>
          <p:cNvPr id="7" name="Groupe 6"/>
          <p:cNvGrpSpPr/>
          <p:nvPr/>
        </p:nvGrpSpPr>
        <p:grpSpPr>
          <a:xfrm>
            <a:off x="358873" y="1933600"/>
            <a:ext cx="5356127" cy="3705200"/>
            <a:chOff x="1115616" y="2636911"/>
            <a:chExt cx="7128792" cy="3672409"/>
          </a:xfrm>
          <a:solidFill>
            <a:schemeClr val="bg2"/>
          </a:solidFill>
        </p:grpSpPr>
        <p:sp>
          <p:nvSpPr>
            <p:cNvPr id="8" name="Forme libre 7"/>
            <p:cNvSpPr/>
            <p:nvPr/>
          </p:nvSpPr>
          <p:spPr>
            <a:xfrm>
              <a:off x="1115616" y="3068960"/>
              <a:ext cx="6781110" cy="3240360"/>
            </a:xfrm>
            <a:custGeom>
              <a:avLst/>
              <a:gdLst>
                <a:gd name="connsiteX0" fmla="*/ 0 w 6869430"/>
                <a:gd name="connsiteY0" fmla="*/ 0 h 3234690"/>
                <a:gd name="connsiteX1" fmla="*/ 148590 w 6869430"/>
                <a:gd name="connsiteY1" fmla="*/ 3120390 h 3234690"/>
                <a:gd name="connsiteX2" fmla="*/ 6869430 w 6869430"/>
                <a:gd name="connsiteY2" fmla="*/ 3234690 h 3234690"/>
                <a:gd name="connsiteX3" fmla="*/ 354330 w 6869430"/>
                <a:gd name="connsiteY3" fmla="*/ 2834640 h 3234690"/>
                <a:gd name="connsiteX4" fmla="*/ 0 w 6869430"/>
                <a:gd name="connsiteY4" fmla="*/ 0 h 3234690"/>
                <a:gd name="connsiteX0" fmla="*/ 0 w 6869430"/>
                <a:gd name="connsiteY0" fmla="*/ 0 h 3234690"/>
                <a:gd name="connsiteX1" fmla="*/ 148590 w 6869430"/>
                <a:gd name="connsiteY1" fmla="*/ 3120390 h 3234690"/>
                <a:gd name="connsiteX2" fmla="*/ 6869430 w 6869430"/>
                <a:gd name="connsiteY2" fmla="*/ 3234690 h 3234690"/>
                <a:gd name="connsiteX3" fmla="*/ 354330 w 6869430"/>
                <a:gd name="connsiteY3" fmla="*/ 2834640 h 3234690"/>
                <a:gd name="connsiteX4" fmla="*/ 0 w 6869430"/>
                <a:gd name="connsiteY4" fmla="*/ 0 h 3234690"/>
                <a:gd name="connsiteX0" fmla="*/ 29854 w 6899284"/>
                <a:gd name="connsiteY0" fmla="*/ 0 h 3234690"/>
                <a:gd name="connsiteX1" fmla="*/ 178444 w 6899284"/>
                <a:gd name="connsiteY1" fmla="*/ 3120390 h 3234690"/>
                <a:gd name="connsiteX2" fmla="*/ 6899284 w 6899284"/>
                <a:gd name="connsiteY2" fmla="*/ 3234690 h 3234690"/>
                <a:gd name="connsiteX3" fmla="*/ 384184 w 6899284"/>
                <a:gd name="connsiteY3" fmla="*/ 2834640 h 3234690"/>
                <a:gd name="connsiteX4" fmla="*/ 29854 w 6899284"/>
                <a:gd name="connsiteY4" fmla="*/ 0 h 3234690"/>
                <a:gd name="connsiteX0" fmla="*/ 70790 w 6940220"/>
                <a:gd name="connsiteY0" fmla="*/ 0 h 3234690"/>
                <a:gd name="connsiteX1" fmla="*/ 219380 w 6940220"/>
                <a:gd name="connsiteY1" fmla="*/ 3120390 h 3234690"/>
                <a:gd name="connsiteX2" fmla="*/ 6940220 w 6940220"/>
                <a:gd name="connsiteY2" fmla="*/ 3234690 h 3234690"/>
                <a:gd name="connsiteX3" fmla="*/ 425120 w 6940220"/>
                <a:gd name="connsiteY3" fmla="*/ 2834640 h 3234690"/>
                <a:gd name="connsiteX4" fmla="*/ 70790 w 6940220"/>
                <a:gd name="connsiteY4" fmla="*/ 0 h 3234690"/>
                <a:gd name="connsiteX0" fmla="*/ 70790 w 6940220"/>
                <a:gd name="connsiteY0" fmla="*/ 0 h 3234690"/>
                <a:gd name="connsiteX1" fmla="*/ 219380 w 6940220"/>
                <a:gd name="connsiteY1" fmla="*/ 3120390 h 3234690"/>
                <a:gd name="connsiteX2" fmla="*/ 6940220 w 6940220"/>
                <a:gd name="connsiteY2" fmla="*/ 3234690 h 3234690"/>
                <a:gd name="connsiteX3" fmla="*/ 425120 w 6940220"/>
                <a:gd name="connsiteY3" fmla="*/ 2834640 h 3234690"/>
                <a:gd name="connsiteX4" fmla="*/ 70790 w 6940220"/>
                <a:gd name="connsiteY4" fmla="*/ 0 h 3234690"/>
                <a:gd name="connsiteX0" fmla="*/ 70790 w 6940220"/>
                <a:gd name="connsiteY0" fmla="*/ 0 h 3234690"/>
                <a:gd name="connsiteX1" fmla="*/ 219380 w 6940220"/>
                <a:gd name="connsiteY1" fmla="*/ 3120390 h 3234690"/>
                <a:gd name="connsiteX2" fmla="*/ 6940220 w 6940220"/>
                <a:gd name="connsiteY2" fmla="*/ 3234690 h 3234690"/>
                <a:gd name="connsiteX3" fmla="*/ 425120 w 6940220"/>
                <a:gd name="connsiteY3" fmla="*/ 2834640 h 3234690"/>
                <a:gd name="connsiteX4" fmla="*/ 70790 w 6940220"/>
                <a:gd name="connsiteY4" fmla="*/ 0 h 3234690"/>
                <a:gd name="connsiteX0" fmla="*/ 70790 w 6940220"/>
                <a:gd name="connsiteY0" fmla="*/ 0 h 3289284"/>
                <a:gd name="connsiteX1" fmla="*/ 219380 w 6940220"/>
                <a:gd name="connsiteY1" fmla="*/ 3120390 h 3289284"/>
                <a:gd name="connsiteX2" fmla="*/ 6940220 w 6940220"/>
                <a:gd name="connsiteY2" fmla="*/ 3234690 h 3289284"/>
                <a:gd name="connsiteX3" fmla="*/ 425120 w 6940220"/>
                <a:gd name="connsiteY3" fmla="*/ 2834640 h 3289284"/>
                <a:gd name="connsiteX4" fmla="*/ 70790 w 6940220"/>
                <a:gd name="connsiteY4" fmla="*/ 0 h 3289284"/>
                <a:gd name="connsiteX0" fmla="*/ 99689 w 6969119"/>
                <a:gd name="connsiteY0" fmla="*/ 0 h 3289284"/>
                <a:gd name="connsiteX1" fmla="*/ 248279 w 6969119"/>
                <a:gd name="connsiteY1" fmla="*/ 3120390 h 3289284"/>
                <a:gd name="connsiteX2" fmla="*/ 6969119 w 6969119"/>
                <a:gd name="connsiteY2" fmla="*/ 3234690 h 3289284"/>
                <a:gd name="connsiteX3" fmla="*/ 454019 w 6969119"/>
                <a:gd name="connsiteY3" fmla="*/ 2834640 h 3289284"/>
                <a:gd name="connsiteX4" fmla="*/ 99689 w 6969119"/>
                <a:gd name="connsiteY4" fmla="*/ 0 h 3289284"/>
                <a:gd name="connsiteX0" fmla="*/ 99689 w 6969119"/>
                <a:gd name="connsiteY0" fmla="*/ 0 h 3279140"/>
                <a:gd name="connsiteX1" fmla="*/ 248279 w 6969119"/>
                <a:gd name="connsiteY1" fmla="*/ 3120390 h 3279140"/>
                <a:gd name="connsiteX2" fmla="*/ 6969119 w 6969119"/>
                <a:gd name="connsiteY2" fmla="*/ 3234690 h 3279140"/>
                <a:gd name="connsiteX3" fmla="*/ 454019 w 6969119"/>
                <a:gd name="connsiteY3" fmla="*/ 2834640 h 3279140"/>
                <a:gd name="connsiteX4" fmla="*/ 99689 w 6969119"/>
                <a:gd name="connsiteY4" fmla="*/ 0 h 3279140"/>
                <a:gd name="connsiteX0" fmla="*/ 102009 w 6971439"/>
                <a:gd name="connsiteY0" fmla="*/ 0 h 3279140"/>
                <a:gd name="connsiteX1" fmla="*/ 250599 w 6971439"/>
                <a:gd name="connsiteY1" fmla="*/ 3120390 h 3279140"/>
                <a:gd name="connsiteX2" fmla="*/ 6971439 w 6971439"/>
                <a:gd name="connsiteY2" fmla="*/ 3234690 h 3279140"/>
                <a:gd name="connsiteX3" fmla="*/ 456339 w 6971439"/>
                <a:gd name="connsiteY3" fmla="*/ 2834640 h 3279140"/>
                <a:gd name="connsiteX4" fmla="*/ 102009 w 6971439"/>
                <a:gd name="connsiteY4" fmla="*/ 0 h 3279140"/>
                <a:gd name="connsiteX0" fmla="*/ 102009 w 6971439"/>
                <a:gd name="connsiteY0" fmla="*/ 0 h 3315591"/>
                <a:gd name="connsiteX1" fmla="*/ 250599 w 6971439"/>
                <a:gd name="connsiteY1" fmla="*/ 3120390 h 3315591"/>
                <a:gd name="connsiteX2" fmla="*/ 6971439 w 6971439"/>
                <a:gd name="connsiteY2" fmla="*/ 3234690 h 3315591"/>
                <a:gd name="connsiteX3" fmla="*/ 456339 w 6971439"/>
                <a:gd name="connsiteY3" fmla="*/ 2834640 h 3315591"/>
                <a:gd name="connsiteX4" fmla="*/ 102009 w 6971439"/>
                <a:gd name="connsiteY4" fmla="*/ 0 h 3315591"/>
                <a:gd name="connsiteX0" fmla="*/ 102009 w 6971439"/>
                <a:gd name="connsiteY0" fmla="*/ 0 h 3374152"/>
                <a:gd name="connsiteX1" fmla="*/ 250599 w 6971439"/>
                <a:gd name="connsiteY1" fmla="*/ 3120390 h 3374152"/>
                <a:gd name="connsiteX2" fmla="*/ 6971439 w 6971439"/>
                <a:gd name="connsiteY2" fmla="*/ 3234690 h 3374152"/>
                <a:gd name="connsiteX3" fmla="*/ 456339 w 6971439"/>
                <a:gd name="connsiteY3" fmla="*/ 2834640 h 3374152"/>
                <a:gd name="connsiteX4" fmla="*/ 102009 w 6971439"/>
                <a:gd name="connsiteY4" fmla="*/ 0 h 3374152"/>
                <a:gd name="connsiteX0" fmla="*/ 102009 w 6971439"/>
                <a:gd name="connsiteY0" fmla="*/ 0 h 3374152"/>
                <a:gd name="connsiteX1" fmla="*/ 250599 w 6971439"/>
                <a:gd name="connsiteY1" fmla="*/ 3120390 h 3374152"/>
                <a:gd name="connsiteX2" fmla="*/ 6971439 w 6971439"/>
                <a:gd name="connsiteY2" fmla="*/ 3234690 h 3374152"/>
                <a:gd name="connsiteX3" fmla="*/ 456339 w 6971439"/>
                <a:gd name="connsiteY3" fmla="*/ 2834640 h 3374152"/>
                <a:gd name="connsiteX4" fmla="*/ 102009 w 6971439"/>
                <a:gd name="connsiteY4" fmla="*/ 0 h 337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1439" h="3374152">
                  <a:moveTo>
                    <a:pt x="102009" y="0"/>
                  </a:moveTo>
                  <a:cubicBezTo>
                    <a:pt x="38723" y="1087631"/>
                    <a:pt x="-155192" y="2584962"/>
                    <a:pt x="250599" y="3120390"/>
                  </a:cubicBezTo>
                  <a:cubicBezTo>
                    <a:pt x="359258" y="3419748"/>
                    <a:pt x="4385043" y="3449518"/>
                    <a:pt x="6971439" y="3234690"/>
                  </a:cubicBezTo>
                  <a:cubicBezTo>
                    <a:pt x="2672489" y="3266440"/>
                    <a:pt x="615172" y="3157995"/>
                    <a:pt x="456339" y="2834640"/>
                  </a:cubicBezTo>
                  <a:cubicBezTo>
                    <a:pt x="5720" y="2210394"/>
                    <a:pt x="154804" y="980506"/>
                    <a:pt x="102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 libre 8"/>
            <p:cNvSpPr/>
            <p:nvPr/>
          </p:nvSpPr>
          <p:spPr>
            <a:xfrm rot="10800000">
              <a:off x="1475656" y="2636911"/>
              <a:ext cx="6768752" cy="3219863"/>
            </a:xfrm>
            <a:custGeom>
              <a:avLst/>
              <a:gdLst>
                <a:gd name="connsiteX0" fmla="*/ 0 w 6869430"/>
                <a:gd name="connsiteY0" fmla="*/ 0 h 3234690"/>
                <a:gd name="connsiteX1" fmla="*/ 148590 w 6869430"/>
                <a:gd name="connsiteY1" fmla="*/ 3120390 h 3234690"/>
                <a:gd name="connsiteX2" fmla="*/ 6869430 w 6869430"/>
                <a:gd name="connsiteY2" fmla="*/ 3234690 h 3234690"/>
                <a:gd name="connsiteX3" fmla="*/ 354330 w 6869430"/>
                <a:gd name="connsiteY3" fmla="*/ 2834640 h 3234690"/>
                <a:gd name="connsiteX4" fmla="*/ 0 w 6869430"/>
                <a:gd name="connsiteY4" fmla="*/ 0 h 3234690"/>
                <a:gd name="connsiteX0" fmla="*/ 0 w 6869430"/>
                <a:gd name="connsiteY0" fmla="*/ 0 h 3234690"/>
                <a:gd name="connsiteX1" fmla="*/ 148590 w 6869430"/>
                <a:gd name="connsiteY1" fmla="*/ 3120390 h 3234690"/>
                <a:gd name="connsiteX2" fmla="*/ 6869430 w 6869430"/>
                <a:gd name="connsiteY2" fmla="*/ 3234690 h 3234690"/>
                <a:gd name="connsiteX3" fmla="*/ 354330 w 6869430"/>
                <a:gd name="connsiteY3" fmla="*/ 2834640 h 3234690"/>
                <a:gd name="connsiteX4" fmla="*/ 0 w 6869430"/>
                <a:gd name="connsiteY4" fmla="*/ 0 h 3234690"/>
                <a:gd name="connsiteX0" fmla="*/ 29854 w 6899284"/>
                <a:gd name="connsiteY0" fmla="*/ 0 h 3234690"/>
                <a:gd name="connsiteX1" fmla="*/ 178444 w 6899284"/>
                <a:gd name="connsiteY1" fmla="*/ 3120390 h 3234690"/>
                <a:gd name="connsiteX2" fmla="*/ 6899284 w 6899284"/>
                <a:gd name="connsiteY2" fmla="*/ 3234690 h 3234690"/>
                <a:gd name="connsiteX3" fmla="*/ 384184 w 6899284"/>
                <a:gd name="connsiteY3" fmla="*/ 2834640 h 3234690"/>
                <a:gd name="connsiteX4" fmla="*/ 29854 w 6899284"/>
                <a:gd name="connsiteY4" fmla="*/ 0 h 3234690"/>
                <a:gd name="connsiteX0" fmla="*/ 70790 w 6940220"/>
                <a:gd name="connsiteY0" fmla="*/ 0 h 3234690"/>
                <a:gd name="connsiteX1" fmla="*/ 219380 w 6940220"/>
                <a:gd name="connsiteY1" fmla="*/ 3120390 h 3234690"/>
                <a:gd name="connsiteX2" fmla="*/ 6940220 w 6940220"/>
                <a:gd name="connsiteY2" fmla="*/ 3234690 h 3234690"/>
                <a:gd name="connsiteX3" fmla="*/ 425120 w 6940220"/>
                <a:gd name="connsiteY3" fmla="*/ 2834640 h 3234690"/>
                <a:gd name="connsiteX4" fmla="*/ 70790 w 6940220"/>
                <a:gd name="connsiteY4" fmla="*/ 0 h 3234690"/>
                <a:gd name="connsiteX0" fmla="*/ 70790 w 6940220"/>
                <a:gd name="connsiteY0" fmla="*/ 0 h 3234690"/>
                <a:gd name="connsiteX1" fmla="*/ 219380 w 6940220"/>
                <a:gd name="connsiteY1" fmla="*/ 3120390 h 3234690"/>
                <a:gd name="connsiteX2" fmla="*/ 6940220 w 6940220"/>
                <a:gd name="connsiteY2" fmla="*/ 3234690 h 3234690"/>
                <a:gd name="connsiteX3" fmla="*/ 425120 w 6940220"/>
                <a:gd name="connsiteY3" fmla="*/ 2834640 h 3234690"/>
                <a:gd name="connsiteX4" fmla="*/ 70790 w 6940220"/>
                <a:gd name="connsiteY4" fmla="*/ 0 h 3234690"/>
                <a:gd name="connsiteX0" fmla="*/ 70790 w 6940220"/>
                <a:gd name="connsiteY0" fmla="*/ 0 h 3234690"/>
                <a:gd name="connsiteX1" fmla="*/ 219380 w 6940220"/>
                <a:gd name="connsiteY1" fmla="*/ 3120390 h 3234690"/>
                <a:gd name="connsiteX2" fmla="*/ 6940220 w 6940220"/>
                <a:gd name="connsiteY2" fmla="*/ 3234690 h 3234690"/>
                <a:gd name="connsiteX3" fmla="*/ 425120 w 6940220"/>
                <a:gd name="connsiteY3" fmla="*/ 2834640 h 3234690"/>
                <a:gd name="connsiteX4" fmla="*/ 70790 w 6940220"/>
                <a:gd name="connsiteY4" fmla="*/ 0 h 3234690"/>
                <a:gd name="connsiteX0" fmla="*/ 70790 w 6940220"/>
                <a:gd name="connsiteY0" fmla="*/ 0 h 3289284"/>
                <a:gd name="connsiteX1" fmla="*/ 219380 w 6940220"/>
                <a:gd name="connsiteY1" fmla="*/ 3120390 h 3289284"/>
                <a:gd name="connsiteX2" fmla="*/ 6940220 w 6940220"/>
                <a:gd name="connsiteY2" fmla="*/ 3234690 h 3289284"/>
                <a:gd name="connsiteX3" fmla="*/ 425120 w 6940220"/>
                <a:gd name="connsiteY3" fmla="*/ 2834640 h 3289284"/>
                <a:gd name="connsiteX4" fmla="*/ 70790 w 6940220"/>
                <a:gd name="connsiteY4" fmla="*/ 0 h 3289284"/>
                <a:gd name="connsiteX0" fmla="*/ 99689 w 6969119"/>
                <a:gd name="connsiteY0" fmla="*/ 0 h 3289284"/>
                <a:gd name="connsiteX1" fmla="*/ 248279 w 6969119"/>
                <a:gd name="connsiteY1" fmla="*/ 3120390 h 3289284"/>
                <a:gd name="connsiteX2" fmla="*/ 6969119 w 6969119"/>
                <a:gd name="connsiteY2" fmla="*/ 3234690 h 3289284"/>
                <a:gd name="connsiteX3" fmla="*/ 454019 w 6969119"/>
                <a:gd name="connsiteY3" fmla="*/ 2834640 h 3289284"/>
                <a:gd name="connsiteX4" fmla="*/ 99689 w 6969119"/>
                <a:gd name="connsiteY4" fmla="*/ 0 h 3289284"/>
                <a:gd name="connsiteX0" fmla="*/ 99689 w 6969119"/>
                <a:gd name="connsiteY0" fmla="*/ 0 h 3279140"/>
                <a:gd name="connsiteX1" fmla="*/ 248279 w 6969119"/>
                <a:gd name="connsiteY1" fmla="*/ 3120390 h 3279140"/>
                <a:gd name="connsiteX2" fmla="*/ 6969119 w 6969119"/>
                <a:gd name="connsiteY2" fmla="*/ 3234690 h 3279140"/>
                <a:gd name="connsiteX3" fmla="*/ 454019 w 6969119"/>
                <a:gd name="connsiteY3" fmla="*/ 2834640 h 3279140"/>
                <a:gd name="connsiteX4" fmla="*/ 99689 w 6969119"/>
                <a:gd name="connsiteY4" fmla="*/ 0 h 3279140"/>
                <a:gd name="connsiteX0" fmla="*/ 102009 w 6971439"/>
                <a:gd name="connsiteY0" fmla="*/ 0 h 3279140"/>
                <a:gd name="connsiteX1" fmla="*/ 250599 w 6971439"/>
                <a:gd name="connsiteY1" fmla="*/ 3120390 h 3279140"/>
                <a:gd name="connsiteX2" fmla="*/ 6971439 w 6971439"/>
                <a:gd name="connsiteY2" fmla="*/ 3234690 h 3279140"/>
                <a:gd name="connsiteX3" fmla="*/ 456339 w 6971439"/>
                <a:gd name="connsiteY3" fmla="*/ 2834640 h 3279140"/>
                <a:gd name="connsiteX4" fmla="*/ 102009 w 6971439"/>
                <a:gd name="connsiteY4" fmla="*/ 0 h 3279140"/>
                <a:gd name="connsiteX0" fmla="*/ 102009 w 6971439"/>
                <a:gd name="connsiteY0" fmla="*/ 0 h 3315591"/>
                <a:gd name="connsiteX1" fmla="*/ 250599 w 6971439"/>
                <a:gd name="connsiteY1" fmla="*/ 3120390 h 3315591"/>
                <a:gd name="connsiteX2" fmla="*/ 6971439 w 6971439"/>
                <a:gd name="connsiteY2" fmla="*/ 3234690 h 3315591"/>
                <a:gd name="connsiteX3" fmla="*/ 456339 w 6971439"/>
                <a:gd name="connsiteY3" fmla="*/ 2834640 h 3315591"/>
                <a:gd name="connsiteX4" fmla="*/ 102009 w 6971439"/>
                <a:gd name="connsiteY4" fmla="*/ 0 h 3315591"/>
                <a:gd name="connsiteX0" fmla="*/ 102009 w 6971439"/>
                <a:gd name="connsiteY0" fmla="*/ 0 h 3374152"/>
                <a:gd name="connsiteX1" fmla="*/ 250599 w 6971439"/>
                <a:gd name="connsiteY1" fmla="*/ 3120390 h 3374152"/>
                <a:gd name="connsiteX2" fmla="*/ 6971439 w 6971439"/>
                <a:gd name="connsiteY2" fmla="*/ 3234690 h 3374152"/>
                <a:gd name="connsiteX3" fmla="*/ 456339 w 6971439"/>
                <a:gd name="connsiteY3" fmla="*/ 2834640 h 3374152"/>
                <a:gd name="connsiteX4" fmla="*/ 102009 w 6971439"/>
                <a:gd name="connsiteY4" fmla="*/ 0 h 3374152"/>
                <a:gd name="connsiteX0" fmla="*/ 102009 w 6971439"/>
                <a:gd name="connsiteY0" fmla="*/ 0 h 3374152"/>
                <a:gd name="connsiteX1" fmla="*/ 250599 w 6971439"/>
                <a:gd name="connsiteY1" fmla="*/ 3120390 h 3374152"/>
                <a:gd name="connsiteX2" fmla="*/ 6971439 w 6971439"/>
                <a:gd name="connsiteY2" fmla="*/ 3234690 h 3374152"/>
                <a:gd name="connsiteX3" fmla="*/ 456339 w 6971439"/>
                <a:gd name="connsiteY3" fmla="*/ 2834640 h 3374152"/>
                <a:gd name="connsiteX4" fmla="*/ 102009 w 6971439"/>
                <a:gd name="connsiteY4" fmla="*/ 0 h 337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1439" h="3374152">
                  <a:moveTo>
                    <a:pt x="102009" y="0"/>
                  </a:moveTo>
                  <a:cubicBezTo>
                    <a:pt x="38723" y="1087631"/>
                    <a:pt x="-155192" y="2584962"/>
                    <a:pt x="250599" y="3120390"/>
                  </a:cubicBezTo>
                  <a:cubicBezTo>
                    <a:pt x="359258" y="3419748"/>
                    <a:pt x="4385043" y="3449518"/>
                    <a:pt x="6971439" y="3234690"/>
                  </a:cubicBezTo>
                  <a:cubicBezTo>
                    <a:pt x="2672489" y="3266440"/>
                    <a:pt x="615172" y="3157995"/>
                    <a:pt x="456339" y="2834640"/>
                  </a:cubicBezTo>
                  <a:cubicBezTo>
                    <a:pt x="5720" y="2210394"/>
                    <a:pt x="154804" y="980506"/>
                    <a:pt x="102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890502" y="2610798"/>
            <a:ext cx="3816424" cy="21544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 err="1" smtClean="0"/>
              <a:t>Thank</a:t>
            </a:r>
            <a:r>
              <a:rPr lang="fr-FR" sz="4000" dirty="0" smtClean="0"/>
              <a:t> </a:t>
            </a:r>
            <a:r>
              <a:rPr lang="fr-FR" sz="4000" dirty="0" err="1" smtClean="0"/>
              <a:t>you</a:t>
            </a:r>
            <a:r>
              <a:rPr lang="fr-FR" sz="4000" dirty="0" smtClean="0"/>
              <a:t> for </a:t>
            </a:r>
            <a:r>
              <a:rPr lang="fr-FR" sz="4000" dirty="0" err="1" smtClean="0"/>
              <a:t>your</a:t>
            </a:r>
            <a:r>
              <a:rPr lang="fr-FR" sz="4000" dirty="0" smtClean="0"/>
              <a:t> attention</a:t>
            </a:r>
          </a:p>
          <a:p>
            <a:pPr algn="ctr"/>
            <a:endParaRPr lang="fr-FR" sz="1600" dirty="0" smtClean="0"/>
          </a:p>
          <a:p>
            <a:pPr algn="ctr"/>
            <a:endParaRPr lang="pt-BR" sz="1400" dirty="0" smtClean="0"/>
          </a:p>
          <a:p>
            <a:pPr algn="ctr"/>
            <a:r>
              <a:rPr lang="pt-BR" sz="2400" dirty="0" smtClean="0"/>
              <a:t>noel.cano@</a:t>
            </a:r>
            <a:r>
              <a:rPr lang="pt-BR" sz="2400" dirty="0"/>
              <a:t>clermont.inra.fr</a:t>
            </a:r>
            <a:endParaRPr lang="fr-FR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176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000" y="1275644"/>
            <a:ext cx="8229600" cy="5638800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>
              <a:spcBef>
                <a:spcPts val="600"/>
              </a:spcBef>
              <a:buNone/>
            </a:pPr>
            <a:r>
              <a:rPr lang="en-GB" sz="2400" dirty="0" smtClean="0">
                <a:latin typeface="Arial Narrow"/>
                <a:cs typeface="Arial Narrow"/>
              </a:rPr>
              <a:t>Two research areas:</a:t>
            </a:r>
          </a:p>
          <a:p>
            <a:pPr lvl="1">
              <a:spcBef>
                <a:spcPts val="600"/>
              </a:spcBef>
            </a:pPr>
            <a:r>
              <a:rPr lang="en-GB" sz="2400" b="1" dirty="0" smtClean="0">
                <a:latin typeface="Arial Narrow"/>
                <a:cs typeface="Arial Narrow"/>
              </a:rPr>
              <a:t>Prevention of nutrition-related dysfunctions and diseases in the elderly </a:t>
            </a:r>
          </a:p>
          <a:p>
            <a:pPr lvl="1">
              <a:spcBef>
                <a:spcPts val="600"/>
              </a:spcBef>
            </a:pPr>
            <a:r>
              <a:rPr lang="en-GB" sz="2400" b="1" dirty="0" smtClean="0">
                <a:latin typeface="Arial Narrow"/>
                <a:cs typeface="Arial Narrow"/>
              </a:rPr>
              <a:t>Improvement of nutrition in chronic diseases </a:t>
            </a:r>
          </a:p>
          <a:p>
            <a:pPr lvl="1">
              <a:spcBef>
                <a:spcPts val="0"/>
              </a:spcBef>
            </a:pPr>
            <a:endParaRPr lang="en-GB" sz="2400" b="1" dirty="0" smtClean="0">
              <a:latin typeface="Arial Narrow"/>
              <a:cs typeface="Arial Narrow"/>
            </a:endParaRPr>
          </a:p>
          <a:p>
            <a:pPr>
              <a:spcBef>
                <a:spcPts val="0"/>
              </a:spcBef>
            </a:pPr>
            <a:r>
              <a:rPr lang="en-GB" sz="2400" b="1" dirty="0" smtClean="0">
                <a:latin typeface="Arial Narrow"/>
                <a:cs typeface="Arial Narrow"/>
              </a:rPr>
              <a:t>Translational Research</a:t>
            </a:r>
            <a:endParaRPr lang="en-GB" sz="2400" dirty="0" smtClean="0">
              <a:latin typeface="Arial Narrow"/>
              <a:cs typeface="Arial Narrow"/>
            </a:endParaRPr>
          </a:p>
          <a:p>
            <a:pPr lvl="1">
              <a:spcBef>
                <a:spcPts val="0"/>
              </a:spcBef>
            </a:pPr>
            <a:r>
              <a:rPr lang="en-GB" sz="2400" dirty="0" smtClean="0">
                <a:latin typeface="Arial Narrow"/>
                <a:cs typeface="Arial Narrow"/>
              </a:rPr>
              <a:t>Nutrition Investigation Platform (NIP)</a:t>
            </a:r>
            <a:r>
              <a:rPr lang="fr-FR" sz="2400" dirty="0" smtClean="0">
                <a:latin typeface="Arial Narrow"/>
                <a:cs typeface="Arial Narrow"/>
              </a:rPr>
              <a:t>, </a:t>
            </a:r>
            <a:r>
              <a:rPr lang="en-GB" sz="2400" dirty="0" smtClean="0">
                <a:latin typeface="Arial Narrow"/>
                <a:cs typeface="Arial Narrow"/>
              </a:rPr>
              <a:t>University Hospital</a:t>
            </a:r>
          </a:p>
          <a:p>
            <a:pPr lvl="1">
              <a:spcBef>
                <a:spcPts val="0"/>
              </a:spcBef>
            </a:pPr>
            <a:r>
              <a:rPr lang="en-GB" sz="2400" dirty="0" smtClean="0">
                <a:latin typeface="Arial Narrow"/>
                <a:cs typeface="Arial Narrow"/>
              </a:rPr>
              <a:t>French and international collaborative studies in humans</a:t>
            </a:r>
          </a:p>
          <a:p>
            <a:pPr lvl="1">
              <a:spcBef>
                <a:spcPts val="0"/>
              </a:spcBef>
            </a:pPr>
            <a:endParaRPr lang="fr-FR" sz="2400" dirty="0" smtClean="0">
              <a:latin typeface="Arial Narrow"/>
              <a:cs typeface="Arial Narrow"/>
            </a:endParaRPr>
          </a:p>
          <a:p>
            <a:pPr>
              <a:spcBef>
                <a:spcPts val="0"/>
              </a:spcBef>
            </a:pPr>
            <a:r>
              <a:rPr lang="en-GB" sz="2400" b="1" dirty="0" smtClean="0">
                <a:latin typeface="Arial Narrow"/>
                <a:cs typeface="Arial Narrow"/>
              </a:rPr>
              <a:t>Reverse engineering</a:t>
            </a:r>
          </a:p>
          <a:p>
            <a:pPr lvl="1">
              <a:spcBef>
                <a:spcPts val="0"/>
              </a:spcBef>
            </a:pPr>
            <a:r>
              <a:rPr lang="en-GB" sz="2400" dirty="0" smtClean="0">
                <a:latin typeface="Arial Narrow"/>
                <a:cs typeface="Arial Narrow"/>
              </a:rPr>
              <a:t>Collaborative work with international companies</a:t>
            </a:r>
          </a:p>
          <a:p>
            <a:pPr lvl="1">
              <a:spcBef>
                <a:spcPts val="0"/>
              </a:spcBef>
            </a:pPr>
            <a:r>
              <a:rPr lang="en-GB" sz="2400" dirty="0" smtClean="0">
                <a:latin typeface="Arial Narrow"/>
                <a:cs typeface="Arial Narrow"/>
              </a:rPr>
              <a:t>Excellence regional cluster ‘</a:t>
            </a:r>
            <a:r>
              <a:rPr lang="en-GB" sz="2400" dirty="0" err="1" smtClean="0">
                <a:latin typeface="Arial Narrow"/>
                <a:cs typeface="Arial Narrow"/>
              </a:rPr>
              <a:t>Nutravita</a:t>
            </a:r>
            <a:r>
              <a:rPr lang="en-GB" sz="2400" dirty="0" smtClean="0">
                <a:latin typeface="Arial Narrow"/>
                <a:cs typeface="Arial Narrow"/>
              </a:rPr>
              <a:t>’ including more than 60 research, education and industrial partners</a:t>
            </a:r>
          </a:p>
          <a:p>
            <a:pPr lvl="1">
              <a:spcBef>
                <a:spcPts val="0"/>
              </a:spcBef>
            </a:pPr>
            <a:r>
              <a:rPr lang="en-GB" sz="2400" dirty="0" err="1" smtClean="0">
                <a:latin typeface="Arial Narrow"/>
                <a:cs typeface="Arial Narrow"/>
              </a:rPr>
              <a:t>Qualiment</a:t>
            </a:r>
            <a:r>
              <a:rPr lang="en-GB" sz="2400" dirty="0" smtClean="0">
                <a:latin typeface="Arial Narrow"/>
                <a:cs typeface="Arial Narrow"/>
              </a:rPr>
              <a:t> Carnot Institute led by INRA</a:t>
            </a:r>
          </a:p>
          <a:p>
            <a:pPr lvl="1">
              <a:buNone/>
            </a:pPr>
            <a:endParaRPr lang="fr-FR" sz="2400" dirty="0">
              <a:latin typeface="Arial Narrow"/>
              <a:cs typeface="Arial Narrow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133600" y="44624"/>
            <a:ext cx="5554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Research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 areas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32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362200" y="44624"/>
            <a:ext cx="555496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CRNH Auvergne structure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Imag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2590800"/>
            <a:ext cx="2057400" cy="154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laboinr1"/>
          <p:cNvPicPr>
            <a:picLocks noChangeAspect="1" noChangeArrowheads="1"/>
          </p:cNvPicPr>
          <p:nvPr/>
        </p:nvPicPr>
        <p:blipFill>
          <a:blip r:embed="rId3">
            <a:lum contrast="6000"/>
            <a:grayscl/>
          </a:blip>
          <a:srcRect/>
          <a:stretch>
            <a:fillRect/>
          </a:stretch>
        </p:blipFill>
        <p:spPr bwMode="auto">
          <a:xfrm>
            <a:off x="341313" y="1666875"/>
            <a:ext cx="1671637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724400"/>
            <a:ext cx="125095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313" y="3263900"/>
            <a:ext cx="1884362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5259388" y="2832100"/>
            <a:ext cx="4762" cy="1524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3054350" y="43561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3054350" y="4356100"/>
            <a:ext cx="426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7321550" y="43561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784600" y="1676400"/>
            <a:ext cx="2971800" cy="1143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fr-FR" sz="2400" b="1" dirty="0">
                <a:solidFill>
                  <a:schemeClr val="bg1"/>
                </a:solidFill>
                <a:latin typeface="Arial Narrow" pitchFamily="-107" charset="0"/>
                <a:ea typeface="ＭＳ Ｐゴシック" pitchFamily="-107" charset="-128"/>
                <a:cs typeface="ＭＳ Ｐゴシック" pitchFamily="-107" charset="-128"/>
              </a:rPr>
              <a:t>CRNH Auvergne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5715000" y="4724400"/>
            <a:ext cx="2971800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fr-FR" sz="2400" b="1" dirty="0" smtClean="0">
                <a:solidFill>
                  <a:schemeClr val="bg1"/>
                </a:solidFill>
                <a:latin typeface="Arial Narrow" pitchFamily="-107" charset="0"/>
                <a:ea typeface="ＭＳ Ｐゴシック" pitchFamily="-107" charset="-128"/>
                <a:cs typeface="ＭＳ Ｐゴシック" pitchFamily="-107" charset="-128"/>
              </a:rPr>
              <a:t>Nutrition Investigation Unit </a:t>
            </a:r>
            <a:endParaRPr lang="fr-FR" sz="2400" b="1" dirty="0">
              <a:solidFill>
                <a:schemeClr val="bg1"/>
              </a:solidFill>
              <a:latin typeface="Arial Narrow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1752600" y="4724400"/>
            <a:ext cx="2971800" cy="12065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fr-FR" sz="2400" b="1" dirty="0" err="1" smtClean="0">
                <a:solidFill>
                  <a:schemeClr val="bg1"/>
                </a:solidFill>
                <a:latin typeface="Arial Narrow" pitchFamily="-107" charset="0"/>
                <a:ea typeface="ＭＳ Ｐゴシック" pitchFamily="-107" charset="-128"/>
                <a:cs typeface="ＭＳ Ｐゴシック" pitchFamily="-107" charset="-128"/>
              </a:rPr>
              <a:t>Research</a:t>
            </a:r>
            <a:r>
              <a:rPr lang="fr-FR" sz="2400" b="1" dirty="0" smtClean="0">
                <a:solidFill>
                  <a:schemeClr val="bg1"/>
                </a:solidFill>
                <a:latin typeface="Arial Narrow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latin typeface="Arial Narrow" pitchFamily="-107" charset="0"/>
                <a:ea typeface="ＭＳ Ｐゴシック" pitchFamily="-107" charset="-128"/>
                <a:cs typeface="ＭＳ Ｐゴシック" pitchFamily="-107" charset="-128"/>
              </a:rPr>
              <a:t>Units</a:t>
            </a:r>
            <a:endParaRPr lang="fr-FR" sz="2400" b="1" dirty="0">
              <a:solidFill>
                <a:schemeClr val="bg1"/>
              </a:solidFill>
              <a:latin typeface="Arial Narrow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415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209800" y="0"/>
            <a:ext cx="5554960" cy="1143000"/>
          </a:xfrm>
        </p:spPr>
        <p:txBody>
          <a:bodyPr/>
          <a:lstStyle/>
          <a:p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Research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units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879138" y="1731407"/>
            <a:ext cx="4112461" cy="1123712"/>
          </a:xfrm>
          <a:prstGeom prst="roundRect">
            <a:avLst>
              <a:gd name="adj" fmla="val 16667"/>
            </a:avLst>
          </a:prstGeom>
          <a:solidFill>
            <a:srgbClr val="FFF9D4"/>
          </a:solidFill>
          <a:ln w="28575">
            <a:solidFill>
              <a:srgbClr val="00A4B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SzPct val="120000"/>
              <a:buFont typeface="Times" pitchFamily="-107" charset="0"/>
              <a:buNone/>
              <a:defRPr/>
            </a:pPr>
            <a:r>
              <a:rPr lang="fr-FR" sz="2000" dirty="0">
                <a:latin typeface="Arial Narrow"/>
                <a:ea typeface="ＭＳ Ｐゴシック" pitchFamily="-107" charset="-128"/>
                <a:cs typeface="Arial Narrow"/>
              </a:rPr>
              <a:t>UMR</a:t>
            </a:r>
            <a:r>
              <a:rPr lang="fr-FR" sz="2000" dirty="0" smtClean="0">
                <a:latin typeface="Arial Narrow"/>
                <a:ea typeface="ＭＳ Ｐゴシック" pitchFamily="-107" charset="-128"/>
                <a:cs typeface="Arial Narrow"/>
              </a:rPr>
              <a:t> 1107 </a:t>
            </a:r>
            <a:r>
              <a:rPr lang="fr-FR" sz="2000" dirty="0" err="1">
                <a:latin typeface="Arial Narrow"/>
                <a:ea typeface="ＭＳ Ｐゴシック" pitchFamily="-107" charset="-128"/>
                <a:cs typeface="Arial Narrow"/>
              </a:rPr>
              <a:t>UdA</a:t>
            </a:r>
            <a:r>
              <a:rPr lang="fr-FR" sz="2000" dirty="0">
                <a:latin typeface="Arial Narrow"/>
                <a:ea typeface="ＭＳ Ｐゴシック" pitchFamily="-107" charset="-128"/>
                <a:cs typeface="Arial Narrow"/>
              </a:rPr>
              <a:t>/ </a:t>
            </a:r>
            <a:r>
              <a:rPr lang="fr-FR" sz="2000" dirty="0" smtClean="0">
                <a:latin typeface="Arial Narrow"/>
                <a:ea typeface="ＭＳ Ｐゴシック" pitchFamily="-107" charset="-128"/>
                <a:cs typeface="Arial Narrow"/>
              </a:rPr>
              <a:t>Inserm </a:t>
            </a:r>
            <a:r>
              <a:rPr lang="fr-FR" sz="2000" dirty="0" err="1" smtClean="0">
                <a:latin typeface="Arial Narrow"/>
                <a:ea typeface="ＭＳ Ｐゴシック" pitchFamily="-107" charset="-128"/>
                <a:cs typeface="Arial Narrow"/>
              </a:rPr>
              <a:t>Neurodol</a:t>
            </a:r>
            <a:r>
              <a:rPr lang="fr-FR" sz="2000" i="1" dirty="0" smtClean="0">
                <a:latin typeface="Arial Narrow"/>
                <a:ea typeface="ＭＳ Ｐゴシック" pitchFamily="-107" charset="-128"/>
                <a:cs typeface="Arial Narrow"/>
              </a:rPr>
              <a:t>, </a:t>
            </a:r>
            <a:r>
              <a:rPr lang="en-GB" sz="2000" dirty="0" smtClean="0">
                <a:latin typeface="Arial Narrow"/>
                <a:cs typeface="Arial Narrow"/>
              </a:rPr>
              <a:t>Pharmacology of Digestive Pain </a:t>
            </a:r>
            <a:r>
              <a:rPr lang="fr-FR" sz="2000" i="1" dirty="0" smtClean="0">
                <a:latin typeface="Arial Narrow"/>
                <a:ea typeface="ＭＳ Ｐゴシック" pitchFamily="-107" charset="-128"/>
                <a:cs typeface="Arial Narrow"/>
              </a:rPr>
              <a:t>(Head A </a:t>
            </a:r>
            <a:r>
              <a:rPr lang="fr-FR" sz="2000" i="1" dirty="0" err="1">
                <a:latin typeface="Arial Narrow"/>
                <a:ea typeface="ＭＳ Ｐゴシック" pitchFamily="-107" charset="-128"/>
                <a:cs typeface="Arial Narrow"/>
              </a:rPr>
              <a:t>Eschalier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, 1</a:t>
            </a:r>
            <a:r>
              <a:rPr lang="fr-FR" sz="2000" i="1" dirty="0" smtClean="0">
                <a:latin typeface="Arial Narrow"/>
                <a:ea typeface="ＭＳ Ｐゴシック" pitchFamily="-107" charset="-128"/>
                <a:cs typeface="Arial Narrow"/>
              </a:rPr>
              <a:t> team 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– D </a:t>
            </a:r>
            <a:r>
              <a:rPr lang="fr-FR" sz="2000" i="1" dirty="0" err="1">
                <a:latin typeface="Arial Narrow"/>
                <a:ea typeface="ＭＳ Ｐゴシック" pitchFamily="-107" charset="-128"/>
                <a:cs typeface="Arial Narrow"/>
              </a:rPr>
              <a:t>Ardid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)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76800" y="4047066"/>
            <a:ext cx="4076700" cy="1594763"/>
          </a:xfrm>
          <a:prstGeom prst="roundRect">
            <a:avLst>
              <a:gd name="adj" fmla="val 16667"/>
            </a:avLst>
          </a:prstGeom>
          <a:solidFill>
            <a:srgbClr val="FFE7FC"/>
          </a:solidFill>
          <a:ln w="28575">
            <a:solidFill>
              <a:srgbClr val="00A4B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10000"/>
              </a:lnSpc>
              <a:buClr>
                <a:srgbClr val="F5FF1B"/>
              </a:buClr>
              <a:buSzPct val="120000"/>
              <a:defRPr/>
            </a:pPr>
            <a:r>
              <a:rPr lang="fr-FR" sz="2000" dirty="0">
                <a:latin typeface="Arial Narrow"/>
                <a:ea typeface="ＭＳ Ｐゴシック" pitchFamily="-107" charset="-128"/>
                <a:cs typeface="Arial Narrow"/>
              </a:rPr>
              <a:t>UMR </a:t>
            </a:r>
            <a:r>
              <a:rPr lang="fr-FR" sz="2000" dirty="0" err="1">
                <a:latin typeface="Arial Narrow"/>
                <a:ea typeface="ＭＳ Ｐゴシック" pitchFamily="-107" charset="-128"/>
                <a:cs typeface="Arial Narrow"/>
              </a:rPr>
              <a:t>UdA</a:t>
            </a:r>
            <a:r>
              <a:rPr lang="fr-FR" sz="2000" dirty="0">
                <a:latin typeface="Arial Narrow"/>
                <a:ea typeface="ＭＳ Ｐゴシック" pitchFamily="-107" charset="-128"/>
                <a:cs typeface="Arial Narrow"/>
              </a:rPr>
              <a:t>/UBP/CNRS</a:t>
            </a:r>
            <a:r>
              <a:rPr lang="fr-FR" sz="2000" dirty="0" smtClean="0">
                <a:latin typeface="Arial Narrow"/>
                <a:ea typeface="ＭＳ Ｐゴシック" pitchFamily="-107" charset="-128"/>
                <a:cs typeface="Arial Narrow"/>
              </a:rPr>
              <a:t> 6393/</a:t>
            </a:r>
            <a:r>
              <a:rPr lang="fr-FR" sz="2000" dirty="0">
                <a:latin typeface="Arial Narrow"/>
                <a:ea typeface="ＭＳ Ｐゴシック" pitchFamily="-107" charset="-128"/>
                <a:cs typeface="Arial Narrow"/>
              </a:rPr>
              <a:t>Inserm </a:t>
            </a:r>
            <a:r>
              <a:rPr lang="fr-FR" sz="2000" dirty="0" smtClean="0">
                <a:latin typeface="Arial Narrow"/>
                <a:ea typeface="ＭＳ Ｐゴシック" pitchFamily="-107" charset="-128"/>
                <a:cs typeface="Arial Narrow"/>
              </a:rPr>
              <a:t>U1103 </a:t>
            </a:r>
            <a:r>
              <a:rPr lang="fr-FR" sz="2000" dirty="0" err="1" smtClean="0">
                <a:latin typeface="Arial Narrow"/>
                <a:ea typeface="ＭＳ Ｐゴシック" pitchFamily="-107" charset="-128"/>
                <a:cs typeface="Arial Narrow"/>
              </a:rPr>
              <a:t>Genetics</a:t>
            </a:r>
            <a:r>
              <a:rPr lang="fr-FR" sz="2000" dirty="0" smtClean="0">
                <a:latin typeface="Arial Narrow"/>
                <a:ea typeface="ＭＳ Ｐゴシック" pitchFamily="-107" charset="-128"/>
                <a:cs typeface="Arial Narrow"/>
              </a:rPr>
              <a:t>,  Reproduction, </a:t>
            </a:r>
            <a:r>
              <a:rPr lang="fr-FR" sz="2000" dirty="0" err="1" smtClean="0">
                <a:latin typeface="Arial Narrow"/>
                <a:ea typeface="ＭＳ Ｐゴシック" pitchFamily="-107" charset="-128"/>
                <a:cs typeface="Arial Narrow"/>
              </a:rPr>
              <a:t>Development</a:t>
            </a:r>
            <a:r>
              <a:rPr lang="fr-FR" sz="2000" dirty="0" smtClean="0">
                <a:latin typeface="Arial Narrow"/>
                <a:ea typeface="ＭＳ Ｐゴシック" pitchFamily="-107" charset="-128"/>
                <a:cs typeface="Arial Narrow"/>
              </a:rPr>
              <a:t> </a:t>
            </a:r>
            <a:r>
              <a:rPr lang="fr-FR" sz="2000" i="1" dirty="0" smtClean="0">
                <a:latin typeface="Arial Narrow"/>
                <a:ea typeface="ＭＳ Ｐゴシック" pitchFamily="-107" charset="-128"/>
                <a:cs typeface="Arial Narrow"/>
              </a:rPr>
              <a:t>(Head C </a:t>
            </a:r>
            <a:r>
              <a:rPr lang="fr-FR" sz="2000" i="1" dirty="0" err="1">
                <a:latin typeface="Arial Narrow"/>
                <a:ea typeface="ＭＳ Ｐゴシック" pitchFamily="-107" charset="-128"/>
                <a:cs typeface="Arial Narrow"/>
              </a:rPr>
              <a:t>Vaury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,</a:t>
            </a:r>
            <a:r>
              <a:rPr lang="fr-FR" sz="2000" i="1" dirty="0" smtClean="0">
                <a:latin typeface="Arial Narrow"/>
                <a:ea typeface="ＭＳ Ｐゴシック" pitchFamily="-107" charset="-128"/>
                <a:cs typeface="Arial Narrow"/>
              </a:rPr>
              <a:t> 1 team 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–</a:t>
            </a:r>
            <a:r>
              <a:rPr lang="fr-FR" sz="2000" i="1" dirty="0" smtClean="0">
                <a:latin typeface="Arial Narrow"/>
                <a:ea typeface="ＭＳ Ｐゴシック" pitchFamily="-107" charset="-128"/>
                <a:cs typeface="Arial Narrow"/>
              </a:rPr>
              <a:t> JM </a:t>
            </a:r>
            <a:r>
              <a:rPr lang="fr-FR" sz="2000" i="1" dirty="0" err="1">
                <a:latin typeface="Arial Narrow"/>
                <a:ea typeface="ＭＳ Ｐゴシック" pitchFamily="-107" charset="-128"/>
                <a:cs typeface="Arial Narrow"/>
              </a:rPr>
              <a:t>Lobaccaro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)</a:t>
            </a:r>
            <a:endParaRPr lang="fr-FR" sz="2000" dirty="0">
              <a:latin typeface="Arial Narrow"/>
              <a:ea typeface="ＭＳ Ｐゴシック" pitchFamily="-107" charset="-128"/>
              <a:cs typeface="Arial Narrow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14300" y="5562600"/>
            <a:ext cx="4610100" cy="1123712"/>
          </a:xfrm>
          <a:prstGeom prst="roundRect">
            <a:avLst>
              <a:gd name="adj" fmla="val 16667"/>
            </a:avLst>
          </a:prstGeom>
          <a:solidFill>
            <a:srgbClr val="FFF9D4"/>
          </a:solidFill>
          <a:ln w="28575">
            <a:solidFill>
              <a:srgbClr val="00A4B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rgbClr val="F5FF1B"/>
              </a:buClr>
              <a:buSzPct val="120000"/>
              <a:buFont typeface="Times" pitchFamily="-107" charset="0"/>
              <a:buNone/>
              <a:defRPr/>
            </a:pPr>
            <a:r>
              <a:rPr lang="fr-FR" sz="2000" dirty="0">
                <a:latin typeface="Arial Narrow"/>
                <a:ea typeface="ＭＳ Ｐゴシック" pitchFamily="-107" charset="-128"/>
                <a:cs typeface="Arial Narrow"/>
              </a:rPr>
              <a:t>UR 454 INRA</a:t>
            </a:r>
            <a:r>
              <a:rPr lang="fr-FR" sz="2000" dirty="0" smtClean="0">
                <a:latin typeface="Arial Narrow"/>
                <a:ea typeface="ＭＳ Ｐゴシック" pitchFamily="-107" charset="-128"/>
                <a:cs typeface="Arial Narrow"/>
              </a:rPr>
              <a:t> </a:t>
            </a:r>
            <a:r>
              <a:rPr lang="fr-FR" sz="2000" dirty="0" err="1" smtClean="0">
                <a:latin typeface="Arial Narrow"/>
                <a:ea typeface="ＭＳ Ｐゴシック" pitchFamily="-107" charset="-128"/>
                <a:cs typeface="Arial Narrow"/>
              </a:rPr>
              <a:t>Microbiology</a:t>
            </a:r>
            <a:r>
              <a:rPr lang="fr-FR" sz="2000" dirty="0" smtClean="0">
                <a:latin typeface="Arial Narrow"/>
                <a:ea typeface="ＭＳ Ｐゴシック" pitchFamily="-107" charset="-128"/>
                <a:cs typeface="Arial Narrow"/>
              </a:rPr>
              <a:t>, digestive </a:t>
            </a:r>
            <a:r>
              <a:rPr lang="fr-FR" sz="2000" dirty="0" err="1" smtClean="0">
                <a:latin typeface="Arial Narrow"/>
                <a:ea typeface="ＭＳ Ｐゴシック" pitchFamily="-107" charset="-128"/>
                <a:cs typeface="Arial Narrow"/>
              </a:rPr>
              <a:t>ecosystems</a:t>
            </a:r>
            <a:r>
              <a:rPr lang="fr-FR" sz="2000" dirty="0" smtClean="0">
                <a:latin typeface="Arial Narrow"/>
                <a:ea typeface="ＭＳ Ｐゴシック" pitchFamily="-107" charset="-128"/>
                <a:cs typeface="Arial Narrow"/>
              </a:rPr>
              <a:t>  </a:t>
            </a:r>
            <a:r>
              <a:rPr lang="fr-FR" sz="2000" i="1" dirty="0" smtClean="0">
                <a:latin typeface="Arial Narrow"/>
                <a:ea typeface="ＭＳ Ｐゴシック" pitchFamily="-107" charset="-128"/>
                <a:cs typeface="Arial Narrow"/>
              </a:rPr>
              <a:t>(Head R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. Talon, 2</a:t>
            </a:r>
            <a:r>
              <a:rPr lang="fr-FR" sz="2000" i="1" dirty="0" smtClean="0">
                <a:latin typeface="Arial Narrow"/>
                <a:ea typeface="ＭＳ Ｐゴシック" pitchFamily="-107" charset="-128"/>
                <a:cs typeface="Arial Narrow"/>
              </a:rPr>
              <a:t> teams 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-  R Talon,</a:t>
            </a:r>
            <a:r>
              <a:rPr lang="fr-FR" sz="2000" i="1" dirty="0" smtClean="0">
                <a:latin typeface="Arial Narrow"/>
                <a:ea typeface="ＭＳ Ｐゴシック" pitchFamily="-107" charset="-128"/>
                <a:cs typeface="Arial Narrow"/>
              </a:rPr>
              <a:t> A </a:t>
            </a:r>
            <a:r>
              <a:rPr lang="fr-FR" sz="2000" i="1" dirty="0" err="1">
                <a:latin typeface="Arial Narrow"/>
                <a:ea typeface="ＭＳ Ｐゴシック" pitchFamily="-107" charset="-128"/>
                <a:cs typeface="Arial Narrow"/>
              </a:rPr>
              <a:t>Bernalier-Donadille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)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876800" y="3059496"/>
            <a:ext cx="4076700" cy="783193"/>
          </a:xfrm>
          <a:prstGeom prst="roundRect">
            <a:avLst>
              <a:gd name="adj" fmla="val 16667"/>
            </a:avLst>
          </a:prstGeom>
          <a:solidFill>
            <a:srgbClr val="FFF9D4"/>
          </a:solidFill>
          <a:ln w="28575">
            <a:solidFill>
              <a:srgbClr val="00A4B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SzPct val="120000"/>
              <a:buFont typeface="Times" pitchFamily="-107" charset="0"/>
              <a:buNone/>
              <a:defRPr/>
            </a:pPr>
            <a:r>
              <a:rPr lang="fr-FR" sz="2000" dirty="0">
                <a:latin typeface="Arial Narrow"/>
                <a:ea typeface="Arial Narrow" pitchFamily="-107" charset="0"/>
                <a:cs typeface="Arial Narrow"/>
              </a:rPr>
              <a:t>EA CIDAM 4678 </a:t>
            </a:r>
            <a:r>
              <a:rPr lang="fr-FR" sz="2000" dirty="0" err="1" smtClean="0">
                <a:latin typeface="Arial Narrow"/>
                <a:ea typeface="Arial Narrow" pitchFamily="-107" charset="0"/>
                <a:cs typeface="Arial Narrow"/>
              </a:rPr>
              <a:t>UdA</a:t>
            </a:r>
            <a:r>
              <a:rPr lang="fr-FR" sz="2000" dirty="0" smtClean="0">
                <a:latin typeface="Arial Narrow"/>
                <a:ea typeface="Arial Narrow" pitchFamily="-107" charset="0"/>
                <a:cs typeface="Arial Narrow"/>
              </a:rPr>
              <a:t> </a:t>
            </a:r>
            <a:r>
              <a:rPr lang="en-GB" sz="2000" dirty="0" smtClean="0">
                <a:latin typeface="Arial Narrow"/>
                <a:cs typeface="Arial Narrow"/>
              </a:rPr>
              <a:t>Food and Drug Processing </a:t>
            </a:r>
            <a:r>
              <a:rPr lang="fr-FR" sz="2000" i="1" dirty="0" smtClean="0">
                <a:latin typeface="Arial Narrow"/>
                <a:ea typeface="Arial Narrow" pitchFamily="-107" charset="0"/>
                <a:cs typeface="Arial Narrow"/>
              </a:rPr>
              <a:t>(</a:t>
            </a:r>
            <a:r>
              <a:rPr lang="fr-FR" sz="2000" i="1" dirty="0" smtClean="0">
                <a:latin typeface="Arial Narrow"/>
                <a:ea typeface="ＭＳ Ｐゴシック" pitchFamily="-107" charset="-128"/>
                <a:cs typeface="Arial Narrow"/>
              </a:rPr>
              <a:t>Head </a:t>
            </a:r>
            <a:r>
              <a:rPr lang="fr-FR" sz="2000" i="1" dirty="0" smtClean="0">
                <a:latin typeface="Arial Narrow"/>
                <a:ea typeface="Arial Narrow" pitchFamily="-107" charset="0"/>
                <a:cs typeface="Arial Narrow"/>
              </a:rPr>
              <a:t>M </a:t>
            </a:r>
            <a:r>
              <a:rPr lang="fr-FR" sz="2000" i="1" dirty="0" err="1">
                <a:latin typeface="Arial Narrow"/>
                <a:ea typeface="Arial Narrow" pitchFamily="-107" charset="0"/>
                <a:cs typeface="Arial Narrow"/>
              </a:rPr>
              <a:t>Alric</a:t>
            </a:r>
            <a:r>
              <a:rPr lang="fr-FR" sz="2000" i="1" dirty="0">
                <a:latin typeface="Arial Narrow"/>
                <a:ea typeface="Arial Narrow" pitchFamily="-107" charset="0"/>
                <a:cs typeface="Arial Narrow"/>
              </a:rPr>
              <a:t>)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4300" y="4343400"/>
            <a:ext cx="4610100" cy="1123712"/>
          </a:xfrm>
          <a:prstGeom prst="roundRect">
            <a:avLst>
              <a:gd name="adj" fmla="val 16667"/>
            </a:avLst>
          </a:prstGeom>
          <a:solidFill>
            <a:srgbClr val="FFF9D4"/>
          </a:solidFill>
          <a:ln w="28575">
            <a:solidFill>
              <a:srgbClr val="00A4B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SzPct val="120000"/>
              <a:buFont typeface="Times" pitchFamily="-107" charset="0"/>
              <a:buNone/>
              <a:defRPr/>
            </a:pPr>
            <a:r>
              <a:rPr lang="fr-FR" sz="2000" dirty="0">
                <a:latin typeface="Arial Narrow"/>
                <a:ea typeface="Arial Narrow" pitchFamily="-107" charset="0"/>
                <a:cs typeface="Arial Narrow"/>
              </a:rPr>
              <a:t>UMR 1071 Inserm / </a:t>
            </a:r>
            <a:r>
              <a:rPr lang="fr-FR" sz="2000" dirty="0" err="1">
                <a:latin typeface="Arial Narrow"/>
                <a:ea typeface="Arial Narrow" pitchFamily="-107" charset="0"/>
                <a:cs typeface="Arial Narrow"/>
              </a:rPr>
              <a:t>UdA</a:t>
            </a:r>
            <a:r>
              <a:rPr lang="fr-FR" sz="2000" dirty="0">
                <a:latin typeface="Arial Narrow"/>
                <a:ea typeface="Arial Narrow" pitchFamily="-107" charset="0"/>
                <a:cs typeface="Arial Narrow"/>
              </a:rPr>
              <a:t> / USC 2018 INRA,</a:t>
            </a:r>
            <a:r>
              <a:rPr lang="fr-FR" sz="2000" dirty="0" smtClean="0">
                <a:latin typeface="Arial Narrow"/>
                <a:ea typeface="Arial Narrow" pitchFamily="-107" charset="0"/>
                <a:cs typeface="Arial Narrow"/>
              </a:rPr>
              <a:t> </a:t>
            </a:r>
            <a:r>
              <a:rPr lang="en-GB" sz="2000" dirty="0" smtClean="0">
                <a:latin typeface="Arial Narrow"/>
                <a:cs typeface="Arial Narrow"/>
              </a:rPr>
              <a:t>Microbes, Gut, Inflammation and host susceptibility </a:t>
            </a:r>
            <a:r>
              <a:rPr lang="fr-FR" sz="2000" i="1" dirty="0" smtClean="0">
                <a:latin typeface="Arial Narrow"/>
                <a:ea typeface="Arial Narrow" pitchFamily="-107" charset="0"/>
                <a:cs typeface="Arial Narrow"/>
              </a:rPr>
              <a:t>(</a:t>
            </a:r>
            <a:r>
              <a:rPr lang="fr-FR" sz="2000" i="1" dirty="0" smtClean="0">
                <a:latin typeface="Arial Narrow"/>
                <a:ea typeface="ＭＳ Ｐゴシック" pitchFamily="-107" charset="-128"/>
                <a:cs typeface="Arial Narrow"/>
              </a:rPr>
              <a:t>Head </a:t>
            </a:r>
            <a:r>
              <a:rPr lang="fr-FR" sz="2000" i="1" dirty="0" smtClean="0">
                <a:latin typeface="Arial Narrow"/>
                <a:ea typeface="Arial Narrow" pitchFamily="-107" charset="0"/>
                <a:cs typeface="Arial Narrow"/>
              </a:rPr>
              <a:t>A </a:t>
            </a:r>
            <a:r>
              <a:rPr lang="fr-FR" sz="2000" i="1" dirty="0" err="1">
                <a:latin typeface="Arial Narrow"/>
                <a:ea typeface="Arial Narrow" pitchFamily="-107" charset="0"/>
                <a:cs typeface="Arial Narrow"/>
              </a:rPr>
              <a:t>Darfeuille-Michaud</a:t>
            </a:r>
            <a:r>
              <a:rPr lang="fr-FR" sz="2000" i="1" dirty="0">
                <a:latin typeface="Arial Narrow"/>
                <a:ea typeface="Arial Narrow" pitchFamily="-107" charset="0"/>
                <a:cs typeface="Arial Narrow"/>
              </a:rPr>
              <a:t>)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14300" y="1583769"/>
            <a:ext cx="4610100" cy="1464231"/>
          </a:xfrm>
          <a:prstGeom prst="roundRect">
            <a:avLst>
              <a:gd name="adj" fmla="val 16667"/>
            </a:avLst>
          </a:prstGeom>
          <a:solidFill>
            <a:srgbClr val="DCFFE1"/>
          </a:solidFill>
          <a:ln w="28575">
            <a:solidFill>
              <a:srgbClr val="00A4B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SzPct val="120000"/>
              <a:buFont typeface="Times" pitchFamily="-107" charset="0"/>
              <a:buNone/>
              <a:defRPr/>
            </a:pPr>
            <a:r>
              <a:rPr lang="fr-FR" sz="2000" dirty="0">
                <a:latin typeface="Arial Narrow"/>
                <a:ea typeface="ＭＳ Ｐゴシック" pitchFamily="-107" charset="-128"/>
                <a:cs typeface="Arial Narrow"/>
              </a:rPr>
              <a:t>UMR 1019 INRA/</a:t>
            </a:r>
            <a:r>
              <a:rPr lang="fr-FR" sz="2000" dirty="0" err="1">
                <a:latin typeface="Arial Narrow"/>
                <a:ea typeface="ＭＳ Ｐゴシック" pitchFamily="-107" charset="-128"/>
                <a:cs typeface="Arial Narrow"/>
              </a:rPr>
              <a:t>UdA</a:t>
            </a:r>
            <a:r>
              <a:rPr lang="fr-FR" sz="2000" dirty="0" smtClean="0">
                <a:latin typeface="Arial Narrow"/>
                <a:ea typeface="ＭＳ Ｐゴシック" pitchFamily="-107" charset="-128"/>
                <a:cs typeface="Arial Narrow"/>
              </a:rPr>
              <a:t> </a:t>
            </a:r>
            <a:r>
              <a:rPr lang="fr-FR" sz="2000" dirty="0" err="1" smtClean="0">
                <a:latin typeface="Arial Narrow"/>
                <a:ea typeface="ＭＳ Ｐゴシック" pitchFamily="-107" charset="-128"/>
                <a:cs typeface="Arial Narrow"/>
              </a:rPr>
              <a:t>Human</a:t>
            </a:r>
            <a:r>
              <a:rPr lang="fr-FR" sz="2000" dirty="0" smtClean="0">
                <a:latin typeface="Arial Narrow"/>
                <a:ea typeface="ＭＳ Ｐゴシック" pitchFamily="-107" charset="-128"/>
                <a:cs typeface="Arial Narrow"/>
              </a:rPr>
              <a:t> Nutrition</a:t>
            </a:r>
          </a:p>
          <a:p>
            <a:pPr eaLnBrk="0" hangingPunct="0">
              <a:buSzPct val="120000"/>
              <a:buFont typeface="Times" pitchFamily="-107" charset="0"/>
              <a:buNone/>
              <a:defRPr/>
            </a:pPr>
            <a:r>
              <a:rPr lang="fr-FR" sz="2000" i="1" dirty="0" smtClean="0">
                <a:latin typeface="Arial Narrow"/>
                <a:ea typeface="ＭＳ Ｐゴシック" pitchFamily="-107" charset="-128"/>
                <a:cs typeface="Arial Narrow"/>
              </a:rPr>
              <a:t>(Head 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M Ferrara, 8</a:t>
            </a:r>
            <a:r>
              <a:rPr lang="fr-FR" sz="2000" i="1" dirty="0" smtClean="0">
                <a:latin typeface="Arial Narrow"/>
                <a:ea typeface="ＭＳ Ｐゴシック" pitchFamily="-107" charset="-128"/>
                <a:cs typeface="Arial Narrow"/>
              </a:rPr>
              <a:t> teams 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– D </a:t>
            </a:r>
            <a:r>
              <a:rPr lang="fr-FR" sz="2000" i="1" dirty="0" err="1">
                <a:latin typeface="Arial Narrow"/>
                <a:ea typeface="ＭＳ Ｐゴシック" pitchFamily="-107" charset="-128"/>
                <a:cs typeface="Arial Narrow"/>
              </a:rPr>
              <a:t>Attaix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, </a:t>
            </a:r>
          </a:p>
          <a:p>
            <a:pPr eaLnBrk="0" hangingPunct="0">
              <a:buSzPct val="120000"/>
              <a:buFont typeface="Times" pitchFamily="-107" charset="0"/>
              <a:buNone/>
              <a:defRPr/>
            </a:pP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Y </a:t>
            </a:r>
            <a:r>
              <a:rPr lang="fr-FR" sz="2000" i="1" dirty="0" err="1">
                <a:latin typeface="Arial Narrow"/>
                <a:ea typeface="ＭＳ Ｐゴシック" pitchFamily="-107" charset="-128"/>
                <a:cs typeface="Arial Narrow"/>
              </a:rPr>
              <a:t>Boirie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, V </a:t>
            </a:r>
            <a:r>
              <a:rPr lang="fr-FR" sz="2000" i="1" dirty="0" err="1">
                <a:latin typeface="Arial Narrow"/>
                <a:ea typeface="ＭＳ Ｐゴシック" pitchFamily="-107" charset="-128"/>
                <a:cs typeface="Arial Narrow"/>
              </a:rPr>
              <a:t>Coxam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, P </a:t>
            </a:r>
            <a:r>
              <a:rPr lang="fr-FR" sz="2000" i="1" dirty="0" err="1">
                <a:latin typeface="Arial Narrow"/>
                <a:ea typeface="ＭＳ Ｐゴシック" pitchFamily="-107" charset="-128"/>
                <a:cs typeface="Arial Narrow"/>
              </a:rPr>
              <a:t>Fafournoux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,  A </a:t>
            </a:r>
            <a:r>
              <a:rPr lang="fr-FR" sz="2000" i="1" dirty="0" err="1">
                <a:latin typeface="Arial Narrow"/>
                <a:ea typeface="ＭＳ Ｐゴシック" pitchFamily="-107" charset="-128"/>
                <a:cs typeface="Arial Narrow"/>
              </a:rPr>
              <a:t>Mazur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, </a:t>
            </a:r>
            <a:endParaRPr lang="fr-FR" sz="2000" i="1" dirty="0" smtClean="0">
              <a:latin typeface="Arial Narrow"/>
              <a:ea typeface="ＭＳ Ｐゴシック" pitchFamily="-107" charset="-128"/>
              <a:cs typeface="Arial Narrow"/>
            </a:endParaRPr>
          </a:p>
          <a:p>
            <a:pPr eaLnBrk="0" hangingPunct="0">
              <a:buSzPct val="120000"/>
              <a:buFont typeface="Times" pitchFamily="-107" charset="0"/>
              <a:buNone/>
              <a:defRPr/>
            </a:pPr>
            <a:r>
              <a:rPr lang="fr-FR" sz="2000" i="1" dirty="0" smtClean="0">
                <a:latin typeface="Arial Narrow"/>
                <a:ea typeface="ＭＳ Ｐゴシック" pitchFamily="-107" charset="-128"/>
                <a:cs typeface="Arial Narrow"/>
              </a:rPr>
              <a:t>JL </a:t>
            </a:r>
            <a:r>
              <a:rPr lang="fr-FR" sz="2000" i="1" dirty="0" err="1" smtClean="0">
                <a:latin typeface="Arial Narrow"/>
                <a:ea typeface="ＭＳ Ｐゴシック" pitchFamily="-107" charset="-128"/>
                <a:cs typeface="Arial Narrow"/>
              </a:rPr>
              <a:t>Sébédio</a:t>
            </a:r>
            <a:r>
              <a:rPr lang="fr-FR" sz="2000" i="1" dirty="0" smtClean="0">
                <a:latin typeface="Arial Narrow"/>
                <a:ea typeface="ＭＳ Ｐゴシック" pitchFamily="-107" charset="-128"/>
                <a:cs typeface="Arial Narrow"/>
              </a:rPr>
              <a:t>, 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B Comte, MP </a:t>
            </a:r>
            <a:r>
              <a:rPr lang="fr-FR" sz="2000" i="1" dirty="0" err="1">
                <a:latin typeface="Arial Narrow"/>
                <a:ea typeface="ＭＳ Ｐゴシック" pitchFamily="-107" charset="-128"/>
                <a:cs typeface="Arial Narrow"/>
              </a:rPr>
              <a:t>Vasson</a:t>
            </a:r>
            <a:r>
              <a:rPr lang="fr-FR" sz="2000" i="1" dirty="0">
                <a:latin typeface="Arial Narrow"/>
                <a:ea typeface="ＭＳ Ｐゴシック" pitchFamily="-107" charset="-128"/>
                <a:cs typeface="Arial Narrow"/>
              </a:rPr>
              <a:t>)</a:t>
            </a:r>
            <a:endParaRPr lang="fr-FR" sz="2000" i="1" dirty="0">
              <a:solidFill>
                <a:schemeClr val="bg1"/>
              </a:solidFill>
              <a:latin typeface="Arial Narrow"/>
              <a:ea typeface="ＭＳ Ｐゴシック" pitchFamily="-107" charset="-128"/>
              <a:cs typeface="Arial Narrow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14300" y="3124200"/>
            <a:ext cx="4610100" cy="1123712"/>
          </a:xfrm>
          <a:prstGeom prst="roundRect">
            <a:avLst>
              <a:gd name="adj" fmla="val 16667"/>
            </a:avLst>
          </a:prstGeom>
          <a:solidFill>
            <a:srgbClr val="DCFFE1"/>
          </a:solidFill>
          <a:ln w="28575">
            <a:solidFill>
              <a:srgbClr val="00A4B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SzPct val="120000"/>
              <a:buFont typeface="Times" pitchFamily="-107" charset="0"/>
              <a:buNone/>
              <a:defRPr/>
            </a:pPr>
            <a:r>
              <a:rPr lang="fr-FR" sz="2000" dirty="0">
                <a:latin typeface="Arial Narrow"/>
                <a:ea typeface="Arial Narrow" pitchFamily="-107" charset="0"/>
                <a:cs typeface="Arial Narrow"/>
              </a:rPr>
              <a:t>EA 3533 AME2P UBP</a:t>
            </a:r>
            <a:r>
              <a:rPr lang="fr-FR" sz="2000" dirty="0" smtClean="0">
                <a:latin typeface="Arial Narrow"/>
                <a:ea typeface="Arial Narrow" pitchFamily="-107" charset="0"/>
                <a:cs typeface="Arial Narrow"/>
              </a:rPr>
              <a:t> </a:t>
            </a:r>
            <a:r>
              <a:rPr lang="en-GB" sz="2000" dirty="0" smtClean="0">
                <a:latin typeface="Arial Narrow"/>
                <a:cs typeface="Arial Narrow"/>
              </a:rPr>
              <a:t>Metabolic adaptation to exercise in physiological and pathological conditions</a:t>
            </a:r>
            <a:r>
              <a:rPr lang="fr-FR" sz="2000" dirty="0" smtClean="0">
                <a:latin typeface="Arial Narrow"/>
                <a:cs typeface="Arial Narrow"/>
              </a:rPr>
              <a:t> </a:t>
            </a:r>
            <a:r>
              <a:rPr lang="fr-FR" sz="2000" i="1" dirty="0" smtClean="0">
                <a:latin typeface="Arial Narrow"/>
                <a:ea typeface="Arial Narrow" pitchFamily="-107" charset="0"/>
                <a:cs typeface="Arial Narrow"/>
              </a:rPr>
              <a:t>(</a:t>
            </a:r>
            <a:r>
              <a:rPr lang="fr-FR" sz="2000" i="1" dirty="0" smtClean="0">
                <a:latin typeface="Arial Narrow"/>
                <a:ea typeface="ＭＳ Ｐゴシック" pitchFamily="-107" charset="-128"/>
                <a:cs typeface="Arial Narrow"/>
              </a:rPr>
              <a:t>Head </a:t>
            </a:r>
            <a:r>
              <a:rPr lang="fr-FR" sz="2000" i="1" dirty="0" smtClean="0">
                <a:latin typeface="Arial Narrow"/>
                <a:ea typeface="Arial Narrow" pitchFamily="-107" charset="0"/>
                <a:cs typeface="Arial Narrow"/>
              </a:rPr>
              <a:t>N </a:t>
            </a:r>
            <a:r>
              <a:rPr lang="fr-FR" sz="2000" i="1" dirty="0">
                <a:latin typeface="Arial Narrow"/>
                <a:ea typeface="Arial Narrow" pitchFamily="-107" charset="0"/>
                <a:cs typeface="Arial Narrow"/>
              </a:rPr>
              <a:t>Boisseau)</a:t>
            </a:r>
            <a:endParaRPr lang="fr-FR" sz="2000" i="1" dirty="0">
              <a:latin typeface="Arial Narrow"/>
              <a:ea typeface="ＭＳ Ｐゴシック" pitchFamily="-107" charset="-128"/>
              <a:cs typeface="Arial Narrow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876800" y="5846207"/>
            <a:ext cx="4076700" cy="783193"/>
          </a:xfrm>
          <a:prstGeom prst="roundRect">
            <a:avLst>
              <a:gd name="adj" fmla="val 16667"/>
            </a:avLst>
          </a:prstGeom>
          <a:solidFill>
            <a:srgbClr val="FFE7FC"/>
          </a:solidFill>
          <a:ln w="28575">
            <a:solidFill>
              <a:srgbClr val="00A4B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SzPct val="120000"/>
              <a:buFont typeface="Times" pitchFamily="30" charset="0"/>
              <a:buNone/>
            </a:pPr>
            <a:r>
              <a:rPr lang="fr-FR" sz="2000" dirty="0">
                <a:latin typeface="Arial Narrow"/>
                <a:ea typeface="Arial Narrow" pitchFamily="30" charset="0"/>
                <a:cs typeface="Arial Narrow"/>
              </a:rPr>
              <a:t>EA 4645</a:t>
            </a:r>
            <a:r>
              <a:rPr lang="fr-FR" sz="2000" dirty="0" smtClean="0">
                <a:latin typeface="Arial Narrow"/>
                <a:ea typeface="Arial Narrow" pitchFamily="30" charset="0"/>
                <a:cs typeface="Arial Narrow"/>
              </a:rPr>
              <a:t> MGR UBP </a:t>
            </a:r>
            <a:r>
              <a:rPr lang="en-GB" sz="2000" dirty="0" smtClean="0">
                <a:latin typeface="Arial Narrow"/>
                <a:cs typeface="Arial Narrow"/>
              </a:rPr>
              <a:t>Mitochondrial Genome Repair </a:t>
            </a:r>
            <a:r>
              <a:rPr lang="fr-FR" sz="2000" i="1" dirty="0" smtClean="0">
                <a:latin typeface="Arial Narrow"/>
                <a:ea typeface="Arial Narrow" pitchFamily="30" charset="0"/>
                <a:cs typeface="Arial Narrow"/>
              </a:rPr>
              <a:t>(</a:t>
            </a:r>
            <a:r>
              <a:rPr lang="fr-FR" sz="2000" i="1" dirty="0" smtClean="0">
                <a:latin typeface="Arial Narrow"/>
                <a:ea typeface="ＭＳ Ｐゴシック" pitchFamily="-107" charset="-128"/>
                <a:cs typeface="Arial Narrow"/>
              </a:rPr>
              <a:t>Head </a:t>
            </a:r>
            <a:r>
              <a:rPr lang="fr-FR" sz="2000" i="1" dirty="0" smtClean="0">
                <a:latin typeface="Arial Narrow"/>
                <a:ea typeface="Arial Narrow" pitchFamily="30" charset="0"/>
                <a:cs typeface="Arial Narrow"/>
              </a:rPr>
              <a:t>P </a:t>
            </a:r>
            <a:r>
              <a:rPr lang="fr-FR" sz="2000" i="1" dirty="0">
                <a:latin typeface="Arial Narrow"/>
                <a:ea typeface="Arial Narrow" pitchFamily="30" charset="0"/>
                <a:cs typeface="Arial Narrow"/>
              </a:rPr>
              <a:t>Vernet)</a:t>
            </a:r>
            <a:endParaRPr lang="fr-FR" sz="2000" i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429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1196975"/>
            <a:ext cx="2339975" cy="57626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2400" b="1" dirty="0" smtClean="0">
                <a:solidFill>
                  <a:schemeClr val="tx2"/>
                </a:solidFill>
                <a:latin typeface="Arial Narrow"/>
                <a:cs typeface="Arial Narrow"/>
              </a:rPr>
              <a:t>Animal </a:t>
            </a:r>
            <a:r>
              <a:rPr lang="fr-FR" sz="2400" b="1" dirty="0" err="1" smtClean="0">
                <a:solidFill>
                  <a:schemeClr val="tx2"/>
                </a:solidFill>
                <a:latin typeface="Arial Narrow"/>
                <a:cs typeface="Arial Narrow"/>
              </a:rPr>
              <a:t>facility</a:t>
            </a:r>
            <a:endParaRPr lang="fr-FR" sz="2400" b="1" dirty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2209800" y="44624"/>
            <a:ext cx="6477000" cy="717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Innovative tools and platforms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" name="Picture 19" descr="_41061929_mouse_bbc_2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362200"/>
            <a:ext cx="987425" cy="7620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24" name="Picture 20" descr="Mice_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227601"/>
            <a:ext cx="1066800" cy="982199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25" name="Picture 15" descr="Salle d'op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>
            <a:off x="6477000" y="1219200"/>
            <a:ext cx="2416174" cy="1966714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26" name="Picture 16" descr="Phil"/>
          <p:cNvPicPr>
            <a:picLocks noChangeAspect="1" noChangeArrowheads="1"/>
          </p:cNvPicPr>
          <p:nvPr/>
        </p:nvPicPr>
        <p:blipFill>
          <a:blip r:embed="rId5">
            <a:lum contrast="12000"/>
          </a:blip>
          <a:srcRect/>
          <a:stretch>
            <a:fillRect/>
          </a:stretch>
        </p:blipFill>
        <p:spPr bwMode="auto">
          <a:xfrm>
            <a:off x="3048000" y="1219200"/>
            <a:ext cx="1977305" cy="148431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2400" y="1905000"/>
            <a:ext cx="2884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431D2C"/>
                </a:solidFill>
                <a:latin typeface="Arial Narrow"/>
                <a:cs typeface="Arial Narrow"/>
              </a:rPr>
              <a:t>Multi </a:t>
            </a:r>
            <a:r>
              <a:rPr lang="fr-FR" sz="2000" b="1" dirty="0" err="1" smtClean="0">
                <a:solidFill>
                  <a:srgbClr val="431D2C"/>
                </a:solidFill>
                <a:latin typeface="Arial Narrow"/>
                <a:cs typeface="Arial Narrow"/>
              </a:rPr>
              <a:t>catheterized</a:t>
            </a:r>
            <a:r>
              <a:rPr lang="fr-FR" sz="2000" b="1" dirty="0" smtClean="0">
                <a:solidFill>
                  <a:srgbClr val="431D2C"/>
                </a:solidFill>
                <a:latin typeface="Arial Narrow"/>
                <a:cs typeface="Arial Narrow"/>
              </a:rPr>
              <a:t> </a:t>
            </a:r>
            <a:r>
              <a:rPr lang="fr-FR" sz="2000" b="1" dirty="0" err="1" smtClean="0">
                <a:solidFill>
                  <a:srgbClr val="431D2C"/>
                </a:solidFill>
                <a:latin typeface="Arial Narrow"/>
                <a:cs typeface="Arial Narrow"/>
              </a:rPr>
              <a:t>minipigs</a:t>
            </a:r>
            <a:endParaRPr lang="fr-FR" sz="2000" b="1" dirty="0" smtClean="0">
              <a:solidFill>
                <a:srgbClr val="431D2C"/>
              </a:solidFill>
              <a:latin typeface="Arial Narrow"/>
              <a:cs typeface="Arial Narrow"/>
            </a:endParaRPr>
          </a:p>
          <a:p>
            <a:r>
              <a:rPr lang="fr-FR" sz="2000" b="1" dirty="0" err="1" smtClean="0">
                <a:solidFill>
                  <a:srgbClr val="431D2C"/>
                </a:solidFill>
                <a:latin typeface="Arial Narrow"/>
                <a:cs typeface="Arial Narrow"/>
              </a:rPr>
              <a:t>Transgenic</a:t>
            </a:r>
            <a:r>
              <a:rPr lang="fr-FR" sz="2000" b="1" dirty="0" smtClean="0">
                <a:solidFill>
                  <a:srgbClr val="431D2C"/>
                </a:solidFill>
                <a:latin typeface="Arial Narrow"/>
                <a:cs typeface="Arial Narrow"/>
              </a:rPr>
              <a:t> </a:t>
            </a:r>
            <a:r>
              <a:rPr lang="fr-FR" sz="2000" b="1" dirty="0" err="1" smtClean="0">
                <a:solidFill>
                  <a:srgbClr val="431D2C"/>
                </a:solidFill>
                <a:latin typeface="Arial Narrow"/>
                <a:cs typeface="Arial Narrow"/>
              </a:rPr>
              <a:t>mice</a:t>
            </a:r>
            <a:r>
              <a:rPr lang="fr-FR" sz="2000" b="1" dirty="0" smtClean="0">
                <a:solidFill>
                  <a:srgbClr val="431D2C"/>
                </a:solidFill>
                <a:latin typeface="Arial Narrow"/>
                <a:cs typeface="Arial Narrow"/>
              </a:rPr>
              <a:t> </a:t>
            </a:r>
            <a:endParaRPr lang="fr-FR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377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1196975"/>
            <a:ext cx="2339975" cy="57626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2400" b="1" dirty="0" smtClean="0">
                <a:solidFill>
                  <a:schemeClr val="tx2"/>
                </a:solidFill>
                <a:latin typeface="Arial Narrow"/>
                <a:cs typeface="Arial Narrow"/>
              </a:rPr>
              <a:t>Animal </a:t>
            </a:r>
            <a:r>
              <a:rPr lang="fr-FR" sz="2400" b="1" dirty="0" err="1" smtClean="0">
                <a:solidFill>
                  <a:schemeClr val="tx2"/>
                </a:solidFill>
                <a:latin typeface="Arial Narrow"/>
                <a:cs typeface="Arial Narrow"/>
              </a:rPr>
              <a:t>facility</a:t>
            </a:r>
            <a:endParaRPr lang="fr-FR" sz="2400" b="1" dirty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pic>
        <p:nvPicPr>
          <p:cNvPr id="11" name="Picture 23" descr="1"/>
          <p:cNvPicPr>
            <a:picLocks noChangeAspect="1" noChangeArrowheads="1"/>
          </p:cNvPicPr>
          <p:nvPr/>
        </p:nvPicPr>
        <p:blipFill>
          <a:blip r:embed="rId2"/>
          <a:srcRect t="14299" r="27951" b="27972"/>
          <a:stretch>
            <a:fillRect/>
          </a:stretch>
        </p:blipFill>
        <p:spPr bwMode="auto">
          <a:xfrm>
            <a:off x="6251575" y="3429000"/>
            <a:ext cx="2663825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2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794125"/>
            <a:ext cx="226536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P1190009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3532188"/>
            <a:ext cx="1539875" cy="1155700"/>
          </a:xfrm>
          <a:prstGeom prst="rect">
            <a:avLst/>
          </a:prstGeom>
          <a:noFill/>
          <a:ln w="38100">
            <a:solidFill>
              <a:srgbClr val="669900"/>
            </a:solidFill>
            <a:miter lim="800000"/>
            <a:headEnd/>
            <a:tailEnd/>
          </a:ln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0" y="2895600"/>
            <a:ext cx="2895600" cy="838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2400" b="1" dirty="0" err="1" smtClean="0">
                <a:solidFill>
                  <a:schemeClr val="tx2"/>
                </a:solidFill>
                <a:latin typeface="Arial Narrow"/>
                <a:cs typeface="Arial Narrow"/>
              </a:rPr>
              <a:t>Metabolism</a:t>
            </a:r>
            <a:r>
              <a:rPr lang="fr-FR" sz="2400" b="1" dirty="0" smtClean="0">
                <a:solidFill>
                  <a:schemeClr val="tx2"/>
                </a:solidFill>
                <a:latin typeface="Arial Narrow"/>
                <a:cs typeface="Arial Narrow"/>
              </a:rPr>
              <a:t> </a:t>
            </a:r>
            <a:r>
              <a:rPr lang="fr-FR" sz="2400" b="1" dirty="0" err="1" smtClean="0">
                <a:solidFill>
                  <a:schemeClr val="tx2"/>
                </a:solidFill>
                <a:latin typeface="Arial Narrow"/>
                <a:cs typeface="Arial Narrow"/>
              </a:rPr>
              <a:t>study</a:t>
            </a:r>
            <a:r>
              <a:rPr lang="fr-FR" sz="2400" b="1" dirty="0" smtClean="0">
                <a:solidFill>
                  <a:schemeClr val="tx2"/>
                </a:solidFill>
                <a:latin typeface="Arial Narrow"/>
                <a:cs typeface="Arial Narrow"/>
              </a:rPr>
              <a:t> </a:t>
            </a:r>
            <a:r>
              <a:rPr lang="fr-FR" sz="2400" b="1" dirty="0" err="1" smtClean="0">
                <a:solidFill>
                  <a:schemeClr val="tx2"/>
                </a:solidFill>
                <a:latin typeface="Arial Narrow"/>
                <a:cs typeface="Arial Narrow"/>
              </a:rPr>
              <a:t>platform</a:t>
            </a:r>
            <a:r>
              <a:rPr lang="fr-FR" sz="2400" b="1" dirty="0" smtClean="0">
                <a:solidFill>
                  <a:schemeClr val="tx2"/>
                </a:solidFill>
                <a:latin typeface="Arial Narrow"/>
                <a:cs typeface="Arial Narrow"/>
              </a:rPr>
              <a:t> </a:t>
            </a:r>
            <a:endParaRPr lang="fr-FR" sz="2400" b="1" dirty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161925" y="4646613"/>
            <a:ext cx="54006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fr-FR" sz="2000" b="1" dirty="0" err="1" smtClean="0">
                <a:solidFill>
                  <a:schemeClr val="tx2"/>
                </a:solidFill>
                <a:latin typeface="Arial Narrow"/>
                <a:cs typeface="Arial Narrow"/>
              </a:rPr>
              <a:t>Predictive</a:t>
            </a:r>
            <a:r>
              <a:rPr lang="fr-FR" sz="2000" b="1" dirty="0" smtClean="0">
                <a:solidFill>
                  <a:schemeClr val="tx2"/>
                </a:solidFill>
                <a:latin typeface="Arial Narrow"/>
                <a:cs typeface="Arial Narrow"/>
              </a:rPr>
              <a:t> </a:t>
            </a:r>
            <a:r>
              <a:rPr lang="fr-FR" sz="2000" b="1" dirty="0" err="1" smtClean="0">
                <a:solidFill>
                  <a:schemeClr val="tx2"/>
                </a:solidFill>
                <a:latin typeface="Arial Narrow"/>
                <a:cs typeface="Arial Narrow"/>
              </a:rPr>
              <a:t>biology</a:t>
            </a:r>
            <a:r>
              <a:rPr lang="fr-FR" sz="2000" b="1" dirty="0" smtClean="0">
                <a:solidFill>
                  <a:schemeClr val="tx2"/>
                </a:solidFill>
                <a:latin typeface="Arial Narrow"/>
                <a:cs typeface="Arial Narrow"/>
              </a:rPr>
              <a:t>, </a:t>
            </a:r>
            <a:r>
              <a:rPr lang="fr-FR" sz="2000" b="1" dirty="0" err="1" smtClean="0">
                <a:solidFill>
                  <a:schemeClr val="tx2"/>
                </a:solidFill>
                <a:latin typeface="Arial Narrow"/>
                <a:cs typeface="Arial Narrow"/>
              </a:rPr>
              <a:t>biomarkers</a:t>
            </a:r>
            <a:endParaRPr lang="fr-FR" sz="2000" b="1" dirty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pic>
        <p:nvPicPr>
          <p:cNvPr id="19" name="Imag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10000"/>
            <a:ext cx="1371600" cy="123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re 1"/>
          <p:cNvSpPr txBox="1">
            <a:spLocks/>
          </p:cNvSpPr>
          <p:nvPr/>
        </p:nvSpPr>
        <p:spPr>
          <a:xfrm>
            <a:off x="2209800" y="44624"/>
            <a:ext cx="6477000" cy="717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Innovative tools and platforms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" name="Picture 19" descr="_41061929_mouse_bbc_2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2362200"/>
            <a:ext cx="987425" cy="7620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24" name="Picture 20" descr="Mice_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1600" y="1227601"/>
            <a:ext cx="1066800" cy="982199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25" name="Picture 15" descr="Salle d'op"/>
          <p:cNvPicPr>
            <a:picLocks noChangeAspect="1" noChangeArrowheads="1"/>
          </p:cNvPicPr>
          <p:nvPr/>
        </p:nvPicPr>
        <p:blipFill>
          <a:blip r:embed="rId8">
            <a:lum contrast="18000"/>
          </a:blip>
          <a:srcRect/>
          <a:stretch>
            <a:fillRect/>
          </a:stretch>
        </p:blipFill>
        <p:spPr bwMode="auto">
          <a:xfrm>
            <a:off x="6477000" y="1219200"/>
            <a:ext cx="2416174" cy="1966714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26" name="Picture 16" descr="Phil"/>
          <p:cNvPicPr>
            <a:picLocks noChangeAspect="1" noChangeArrowheads="1"/>
          </p:cNvPicPr>
          <p:nvPr/>
        </p:nvPicPr>
        <p:blipFill>
          <a:blip r:embed="rId9">
            <a:lum contrast="12000"/>
          </a:blip>
          <a:srcRect/>
          <a:stretch>
            <a:fillRect/>
          </a:stretch>
        </p:blipFill>
        <p:spPr bwMode="auto">
          <a:xfrm>
            <a:off x="3048000" y="1219200"/>
            <a:ext cx="1977305" cy="148431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377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1196975"/>
            <a:ext cx="2339975" cy="57626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2400" b="1" dirty="0" smtClean="0">
                <a:solidFill>
                  <a:srgbClr val="431D2C"/>
                </a:solidFill>
                <a:latin typeface="Arial Narrow"/>
                <a:cs typeface="Arial Narrow"/>
              </a:rPr>
              <a:t>Animal </a:t>
            </a:r>
            <a:r>
              <a:rPr lang="fr-FR" sz="2400" b="1" dirty="0" err="1" smtClean="0">
                <a:solidFill>
                  <a:srgbClr val="431D2C"/>
                </a:solidFill>
                <a:latin typeface="Arial Narrow"/>
                <a:cs typeface="Arial Narrow"/>
              </a:rPr>
              <a:t>facility</a:t>
            </a:r>
            <a:endParaRPr lang="fr-FR" sz="2400" b="1" dirty="0">
              <a:solidFill>
                <a:srgbClr val="431D2C"/>
              </a:solidFill>
              <a:latin typeface="Arial Narrow"/>
              <a:cs typeface="Arial Narrow"/>
            </a:endParaRPr>
          </a:p>
        </p:txBody>
      </p:sp>
      <p:pic>
        <p:nvPicPr>
          <p:cNvPr id="11" name="Picture 23" descr="1"/>
          <p:cNvPicPr>
            <a:picLocks noChangeAspect="1" noChangeArrowheads="1"/>
          </p:cNvPicPr>
          <p:nvPr/>
        </p:nvPicPr>
        <p:blipFill>
          <a:blip r:embed="rId2"/>
          <a:srcRect t="14299" r="27951" b="27972"/>
          <a:stretch>
            <a:fillRect/>
          </a:stretch>
        </p:blipFill>
        <p:spPr bwMode="auto">
          <a:xfrm>
            <a:off x="6251575" y="3429000"/>
            <a:ext cx="2663825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2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794125"/>
            <a:ext cx="226536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P1190009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3532188"/>
            <a:ext cx="1539875" cy="1155700"/>
          </a:xfrm>
          <a:prstGeom prst="rect">
            <a:avLst/>
          </a:prstGeom>
          <a:noFill/>
          <a:ln w="38100">
            <a:solidFill>
              <a:srgbClr val="669900"/>
            </a:solidFill>
            <a:miter lim="800000"/>
            <a:headEnd/>
            <a:tailEnd/>
          </a:ln>
        </p:spPr>
      </p:pic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161925" y="4646613"/>
            <a:ext cx="54006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fr-FR" sz="2000" b="1" dirty="0" err="1" smtClean="0">
                <a:solidFill>
                  <a:srgbClr val="431D2C"/>
                </a:solidFill>
                <a:latin typeface="Arial Narrow"/>
                <a:cs typeface="Arial Narrow"/>
              </a:rPr>
              <a:t>Predictive</a:t>
            </a:r>
            <a:r>
              <a:rPr lang="fr-FR" sz="2000" b="1" dirty="0" smtClean="0">
                <a:solidFill>
                  <a:srgbClr val="431D2C"/>
                </a:solidFill>
                <a:latin typeface="Arial Narrow"/>
                <a:cs typeface="Arial Narrow"/>
              </a:rPr>
              <a:t> </a:t>
            </a:r>
            <a:r>
              <a:rPr lang="fr-FR" sz="2000" b="1" dirty="0" err="1" smtClean="0">
                <a:solidFill>
                  <a:srgbClr val="431D2C"/>
                </a:solidFill>
                <a:latin typeface="Arial Narrow"/>
                <a:cs typeface="Arial Narrow"/>
              </a:rPr>
              <a:t>biology</a:t>
            </a:r>
            <a:r>
              <a:rPr lang="fr-FR" sz="2000" b="1" dirty="0" smtClean="0">
                <a:solidFill>
                  <a:srgbClr val="431D2C"/>
                </a:solidFill>
                <a:latin typeface="Arial Narrow"/>
                <a:cs typeface="Arial Narrow"/>
              </a:rPr>
              <a:t>, </a:t>
            </a:r>
            <a:r>
              <a:rPr lang="fr-FR" sz="2000" b="1" dirty="0" err="1" smtClean="0">
                <a:solidFill>
                  <a:srgbClr val="431D2C"/>
                </a:solidFill>
                <a:latin typeface="Arial Narrow"/>
                <a:cs typeface="Arial Narrow"/>
              </a:rPr>
              <a:t>biomarkers</a:t>
            </a:r>
            <a:endParaRPr lang="fr-FR" sz="2000" b="1" dirty="0">
              <a:solidFill>
                <a:srgbClr val="431D2C"/>
              </a:solidFill>
              <a:latin typeface="Arial Narrow"/>
              <a:cs typeface="Arial Narrow"/>
            </a:endParaRPr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2209800" y="44624"/>
            <a:ext cx="6477000" cy="717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Innovative tools and platforms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" name="Picture 19" descr="_41061929_mouse_bbc_2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2362200"/>
            <a:ext cx="987425" cy="7620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24" name="Picture 20" descr="Mice_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1227601"/>
            <a:ext cx="1066800" cy="982199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25" name="Picture 15" descr="Salle d'op"/>
          <p:cNvPicPr>
            <a:picLocks noChangeAspect="1" noChangeArrowheads="1"/>
          </p:cNvPicPr>
          <p:nvPr/>
        </p:nvPicPr>
        <p:blipFill>
          <a:blip r:embed="rId7">
            <a:lum contrast="18000"/>
          </a:blip>
          <a:srcRect/>
          <a:stretch>
            <a:fillRect/>
          </a:stretch>
        </p:blipFill>
        <p:spPr bwMode="auto">
          <a:xfrm>
            <a:off x="6477000" y="1219200"/>
            <a:ext cx="2416174" cy="1966714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26" name="Picture 16" descr="Phil"/>
          <p:cNvPicPr>
            <a:picLocks noChangeAspect="1" noChangeArrowheads="1"/>
          </p:cNvPicPr>
          <p:nvPr/>
        </p:nvPicPr>
        <p:blipFill>
          <a:blip r:embed="rId8">
            <a:lum contrast="12000"/>
          </a:blip>
          <a:srcRect/>
          <a:stretch>
            <a:fillRect/>
          </a:stretch>
        </p:blipFill>
        <p:spPr bwMode="auto">
          <a:xfrm>
            <a:off x="3048000" y="1219200"/>
            <a:ext cx="1977305" cy="148431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0" y="5334000"/>
            <a:ext cx="2895600" cy="838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2400" b="1" dirty="0" smtClean="0">
                <a:solidFill>
                  <a:schemeClr val="tx2">
                    <a:lumMod val="50000"/>
                  </a:schemeClr>
                </a:solidFill>
                <a:latin typeface="Arial Narrow"/>
                <a:cs typeface="Arial Narrow"/>
              </a:rPr>
              <a:t>Gastro Intestinal Tract modelling tools </a:t>
            </a:r>
            <a:endParaRPr lang="fr-FR" sz="2400" b="1" dirty="0">
              <a:solidFill>
                <a:schemeClr val="tx2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33" name="Picture 10" descr="ESI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486400"/>
            <a:ext cx="1029078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2667000" y="5428327"/>
            <a:ext cx="1752600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fr-FR" altLang="fr-FR" sz="2000" b="1" dirty="0">
                <a:latin typeface="Arial Narrow"/>
                <a:cs typeface="Arial Narrow"/>
              </a:rPr>
              <a:t>DIGESTION</a:t>
            </a:r>
            <a:endParaRPr lang="fr-FR" altLang="fr-FR" sz="2000" b="1" dirty="0" smtClean="0">
              <a:latin typeface="Arial Narrow"/>
              <a:cs typeface="Arial Narrow"/>
            </a:endParaRPr>
          </a:p>
          <a:p>
            <a:pPr algn="ctr" defTabSz="914400" eaLnBrk="1" hangingPunct="1">
              <a:spcBef>
                <a:spcPct val="50000"/>
              </a:spcBef>
            </a:pPr>
            <a:r>
              <a:rPr lang="fr-FR" altLang="fr-FR" sz="2000" b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Stomach</a:t>
            </a:r>
            <a:r>
              <a:rPr lang="fr-FR" altLang="fr-FR" sz="20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and </a:t>
            </a:r>
            <a:r>
              <a:rPr lang="fr-FR" altLang="fr-FR" sz="2000" b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small</a:t>
            </a:r>
            <a:r>
              <a:rPr lang="fr-FR" altLang="fr-FR" sz="20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intestine</a:t>
            </a:r>
          </a:p>
          <a:p>
            <a:pPr defTabSz="914400" eaLnBrk="1" hangingPunct="1">
              <a:spcBef>
                <a:spcPct val="50000"/>
              </a:spcBef>
            </a:pPr>
            <a:endParaRPr lang="fr-FR" altLang="fr-FR" sz="1400" b="1" dirty="0">
              <a:latin typeface="Arial Narrow"/>
              <a:cs typeface="Arial Narrow"/>
            </a:endParaRP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5486400" y="5486400"/>
            <a:ext cx="1828800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fr-FR" altLang="fr-FR" sz="2000" b="1" dirty="0">
                <a:latin typeface="Arial Narrow"/>
                <a:cs typeface="Arial Narrow"/>
              </a:rPr>
              <a:t>FERMENTATION</a:t>
            </a:r>
            <a:endParaRPr lang="fr-FR" altLang="fr-FR" sz="2000" b="1" dirty="0" smtClean="0">
              <a:latin typeface="Arial Narrow"/>
              <a:cs typeface="Arial Narrow"/>
            </a:endParaRPr>
          </a:p>
          <a:p>
            <a:pPr algn="ctr" defTabSz="914400" eaLnBrk="1" hangingPunct="1">
              <a:spcBef>
                <a:spcPct val="50000"/>
              </a:spcBef>
            </a:pPr>
            <a:r>
              <a:rPr lang="fr-FR" altLang="fr-FR" sz="2000" b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Three-stage</a:t>
            </a:r>
            <a:r>
              <a:rPr lang="fr-FR" altLang="fr-FR" sz="20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colon </a:t>
            </a:r>
          </a:p>
          <a:p>
            <a:pPr defTabSz="914400" eaLnBrk="1" hangingPunct="1">
              <a:spcBef>
                <a:spcPct val="50000"/>
              </a:spcBef>
            </a:pPr>
            <a:endParaRPr lang="fr-FR" altLang="fr-FR" sz="1400" b="1" dirty="0">
              <a:latin typeface="Arial Narrow"/>
              <a:cs typeface="Arial Narrow"/>
            </a:endParaRPr>
          </a:p>
        </p:txBody>
      </p:sp>
      <p:pic>
        <p:nvPicPr>
          <p:cNvPr id="36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486191"/>
            <a:ext cx="1828800" cy="1371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2895600"/>
            <a:ext cx="2895600" cy="838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2400" b="1" dirty="0" err="1" smtClean="0">
                <a:solidFill>
                  <a:schemeClr val="tx2"/>
                </a:solidFill>
                <a:latin typeface="Arial Narrow"/>
                <a:cs typeface="Arial Narrow"/>
              </a:rPr>
              <a:t>Metabolism</a:t>
            </a:r>
            <a:r>
              <a:rPr lang="fr-FR" sz="2400" b="1" dirty="0" smtClean="0">
                <a:solidFill>
                  <a:schemeClr val="tx2"/>
                </a:solidFill>
                <a:latin typeface="Arial Narrow"/>
                <a:cs typeface="Arial Narrow"/>
              </a:rPr>
              <a:t> </a:t>
            </a:r>
            <a:r>
              <a:rPr lang="fr-FR" sz="2400" b="1" dirty="0" err="1" smtClean="0">
                <a:solidFill>
                  <a:schemeClr val="tx2"/>
                </a:solidFill>
                <a:latin typeface="Arial Narrow"/>
                <a:cs typeface="Arial Narrow"/>
              </a:rPr>
              <a:t>study</a:t>
            </a:r>
            <a:r>
              <a:rPr lang="fr-FR" sz="2400" b="1" dirty="0" smtClean="0">
                <a:solidFill>
                  <a:schemeClr val="tx2"/>
                </a:solidFill>
                <a:latin typeface="Arial Narrow"/>
                <a:cs typeface="Arial Narrow"/>
              </a:rPr>
              <a:t> </a:t>
            </a:r>
            <a:r>
              <a:rPr lang="fr-FR" sz="2400" b="1" dirty="0" err="1" smtClean="0">
                <a:solidFill>
                  <a:schemeClr val="tx2"/>
                </a:solidFill>
                <a:latin typeface="Arial Narrow"/>
                <a:cs typeface="Arial Narrow"/>
              </a:rPr>
              <a:t>platform</a:t>
            </a:r>
            <a:r>
              <a:rPr lang="fr-FR" sz="2400" b="1" dirty="0" smtClean="0">
                <a:solidFill>
                  <a:schemeClr val="tx2"/>
                </a:solidFill>
                <a:latin typeface="Arial Narrow"/>
                <a:cs typeface="Arial Narrow"/>
              </a:rPr>
              <a:t> </a:t>
            </a:r>
            <a:endParaRPr lang="fr-FR" sz="2400" b="1" dirty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pic>
        <p:nvPicPr>
          <p:cNvPr id="22" name="Image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3810000"/>
            <a:ext cx="1371600" cy="123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377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905000" y="-76200"/>
            <a:ext cx="5554960" cy="1143000"/>
          </a:xfrm>
        </p:spPr>
        <p:txBody>
          <a:bodyPr/>
          <a:lstStyle/>
          <a:p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Scientific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project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7327900" y="1631950"/>
            <a:ext cx="339725" cy="3702050"/>
          </a:xfrm>
          <a:prstGeom prst="downArrow">
            <a:avLst>
              <a:gd name="adj1" fmla="val 50000"/>
              <a:gd name="adj2" fmla="val 272430"/>
            </a:avLst>
          </a:prstGeom>
          <a:solidFill>
            <a:srgbClr val="B6F2F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5422900" y="1631950"/>
            <a:ext cx="339725" cy="3702050"/>
          </a:xfrm>
          <a:prstGeom prst="downArrow">
            <a:avLst>
              <a:gd name="adj1" fmla="val 50000"/>
              <a:gd name="adj2" fmla="val 272430"/>
            </a:avLst>
          </a:prstGeom>
          <a:solidFill>
            <a:srgbClr val="B6F2F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3275013" y="1631950"/>
            <a:ext cx="338137" cy="3702050"/>
          </a:xfrm>
          <a:prstGeom prst="downArrow">
            <a:avLst>
              <a:gd name="adj1" fmla="val 50000"/>
              <a:gd name="adj2" fmla="val 273709"/>
            </a:avLst>
          </a:prstGeom>
          <a:solidFill>
            <a:srgbClr val="B6F2F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1404938" y="1631950"/>
            <a:ext cx="339725" cy="3702050"/>
          </a:xfrm>
          <a:prstGeom prst="downArrow">
            <a:avLst>
              <a:gd name="adj1" fmla="val 50000"/>
              <a:gd name="adj2" fmla="val 272430"/>
            </a:avLst>
          </a:prstGeom>
          <a:solidFill>
            <a:srgbClr val="B6F2F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9750" y="228600"/>
            <a:ext cx="7931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endParaRPr lang="fr-FR" sz="1600" b="1">
              <a:latin typeface="Times New Roman" pitchFamily="30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79388" y="5222875"/>
            <a:ext cx="27765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Muscle</a:t>
            </a:r>
          </a:p>
          <a:p>
            <a:pPr algn="ctr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&amp; </a:t>
            </a:r>
            <a:r>
              <a:rPr lang="fr-FR" sz="20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Bone</a:t>
            </a:r>
            <a:endParaRPr lang="fr-FR" sz="20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endParaRPr lang="fr-FR" sz="20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Sarcopenia</a:t>
            </a:r>
          </a:p>
          <a:p>
            <a:pPr algn="ctr">
              <a:defRPr/>
            </a:pPr>
            <a:r>
              <a:rPr lang="fr-FR" sz="2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Osteopenia</a:t>
            </a:r>
            <a:endParaRPr lang="fr-FR" sz="20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063750" y="5243513"/>
            <a:ext cx="2778125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20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Cardiovascular</a:t>
            </a:r>
            <a:endParaRPr lang="fr-FR" sz="20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system</a:t>
            </a:r>
          </a:p>
          <a:p>
            <a:pPr algn="ctr">
              <a:defRPr/>
            </a:pPr>
            <a:endParaRPr lang="fr-FR" sz="20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fr-FR" sz="20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Atherosclerosis</a:t>
            </a:r>
            <a:endParaRPr lang="fr-FR" sz="20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4195763" y="5243513"/>
            <a:ext cx="2776537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Digestive </a:t>
            </a:r>
          </a:p>
          <a:p>
            <a:pPr algn="ctr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tract</a:t>
            </a:r>
          </a:p>
          <a:p>
            <a:pPr algn="ctr">
              <a:defRPr/>
            </a:pPr>
            <a:endParaRPr lang="fr-FR" sz="20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Pain</a:t>
            </a:r>
          </a:p>
          <a:p>
            <a:pPr algn="ctr">
              <a:defRPr/>
            </a:pPr>
            <a:r>
              <a:rPr lang="fr-FR" sz="20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Microbiota</a:t>
            </a:r>
            <a:endParaRPr lang="fr-FR" sz="20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116638" y="5243513"/>
            <a:ext cx="2776537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Hormone-dependant</a:t>
            </a:r>
            <a:endParaRPr lang="fr-FR" sz="20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tissues</a:t>
            </a:r>
          </a:p>
          <a:p>
            <a:pPr algn="ctr">
              <a:defRPr/>
            </a:pPr>
            <a:endParaRPr lang="fr-FR" sz="20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fr-FR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Breast</a:t>
            </a:r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&amp; prostate </a:t>
            </a:r>
          </a:p>
          <a:p>
            <a:pPr algn="ctr">
              <a:defRPr/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pitchFamily="-106" charset="0"/>
                <a:ea typeface="ＭＳ Ｐゴシック" pitchFamily="-106" charset="-128"/>
                <a:cs typeface="ＭＳ Ｐゴシック" pitchFamily="-106" charset="-128"/>
              </a:rPr>
              <a:t>cancers</a:t>
            </a:r>
          </a:p>
        </p:txBody>
      </p:sp>
      <p:sp>
        <p:nvSpPr>
          <p:cNvPr id="28" name="Line 45"/>
          <p:cNvSpPr>
            <a:spLocks noChangeShapeType="1"/>
          </p:cNvSpPr>
          <p:nvPr/>
        </p:nvSpPr>
        <p:spPr bwMode="auto">
          <a:xfrm>
            <a:off x="1524000" y="5908675"/>
            <a:ext cx="0" cy="3048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9" name="Line 46"/>
          <p:cNvSpPr>
            <a:spLocks noChangeShapeType="1"/>
          </p:cNvSpPr>
          <p:nvPr/>
        </p:nvSpPr>
        <p:spPr bwMode="auto">
          <a:xfrm>
            <a:off x="3429000" y="5908675"/>
            <a:ext cx="0" cy="3048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" name="Line 47"/>
          <p:cNvSpPr>
            <a:spLocks noChangeShapeType="1"/>
          </p:cNvSpPr>
          <p:nvPr/>
        </p:nvSpPr>
        <p:spPr bwMode="auto">
          <a:xfrm>
            <a:off x="5562600" y="5908675"/>
            <a:ext cx="0" cy="3048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Line 48"/>
          <p:cNvSpPr>
            <a:spLocks noChangeShapeType="1"/>
          </p:cNvSpPr>
          <p:nvPr/>
        </p:nvSpPr>
        <p:spPr bwMode="auto">
          <a:xfrm>
            <a:off x="7543800" y="5908675"/>
            <a:ext cx="0" cy="3048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386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RNHS logo">
      <a:dk1>
        <a:sysClr val="windowText" lastClr="000000"/>
      </a:dk1>
      <a:lt1>
        <a:sysClr val="window" lastClr="FFFFFF"/>
      </a:lt1>
      <a:dk2>
        <a:srgbClr val="863B59"/>
      </a:dk2>
      <a:lt2>
        <a:srgbClr val="90B53A"/>
      </a:lt2>
      <a:accent1>
        <a:srgbClr val="00A4B0"/>
      </a:accent1>
      <a:accent2>
        <a:srgbClr val="EF7F2D"/>
      </a:accent2>
      <a:accent3>
        <a:srgbClr val="B35179"/>
      </a:accent3>
      <a:accent4>
        <a:srgbClr val="779731"/>
      </a:accent4>
      <a:accent5>
        <a:srgbClr val="171717"/>
      </a:accent5>
      <a:accent6>
        <a:srgbClr val="E0AA2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1130</Words>
  <Application>Microsoft Macintosh PowerPoint</Application>
  <PresentationFormat>Présentation à l'écran (4:3)</PresentationFormat>
  <Paragraphs>306</Paragraphs>
  <Slides>26</Slides>
  <Notes>1</Notes>
  <HiddenSlides>1</HiddenSlides>
  <MMClips>0</MMClips>
  <ScaleCrop>false</ScaleCrop>
  <HeadingPairs>
    <vt:vector size="8" baseType="variant">
      <vt:variant>
        <vt:lpstr>Modèle de conception</vt:lpstr>
      </vt:variant>
      <vt:variant>
        <vt:i4>1</vt:i4>
      </vt:variant>
      <vt:variant>
        <vt:lpstr>Liaisons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1" baseType="lpstr">
      <vt:lpstr>Thème Office</vt:lpstr>
      <vt:lpstr>Noe%CC%88l Cano:Users:ncano:Desktop:Dossiers:Clermont-CRNH:AG:AG 131219:protocole AG 091215.docx!OLE_LINK3</vt:lpstr>
      <vt:lpstr>Noe%CC%88l Cano:Users:ncano:Desktop:Dossiers:Clermont-CRNH:JSciRNH:JSCRNH 2013:Fascicule LW NC .doc!OLE_LINK2</vt:lpstr>
      <vt:lpstr>Noe%CC%88l Cano:Users:ncano:Desktop:Dossiers:Clermont-CRNH:JSciRNH:JSCRNH 2013:Fascicule LW NC .doc!OLE_LINK2</vt:lpstr>
      <vt:lpstr>Photo Editor Photo</vt:lpstr>
      <vt:lpstr>Human Nutrition Research Centre of Auvergne</vt:lpstr>
      <vt:lpstr>CRNH Auvergne</vt:lpstr>
      <vt:lpstr>Diapositive 3</vt:lpstr>
      <vt:lpstr>CRNH Auvergne structure</vt:lpstr>
      <vt:lpstr>Research units</vt:lpstr>
      <vt:lpstr>Diapositive 6</vt:lpstr>
      <vt:lpstr>Diapositive 7</vt:lpstr>
      <vt:lpstr>Diapositive 8</vt:lpstr>
      <vt:lpstr>Scientific project</vt:lpstr>
      <vt:lpstr>Scientific project</vt:lpstr>
      <vt:lpstr>Scientific project</vt:lpstr>
      <vt:lpstr>Nutrition Investigation Unit</vt:lpstr>
      <vt:lpstr>Nutrition Investigation Unit</vt:lpstr>
      <vt:lpstr>Clinical research funding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Teaching</vt:lpstr>
      <vt:lpstr>Diapositive 24</vt:lpstr>
      <vt:lpstr>Diapositive 25</vt:lpstr>
      <vt:lpstr>Diapositive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Vftuydcr(diy</dc:title>
  <dc:creator>SEGUINEAU DE PREVAL, Caroline</dc:creator>
  <cp:lastModifiedBy>Noël Cano</cp:lastModifiedBy>
  <cp:revision>53</cp:revision>
  <dcterms:created xsi:type="dcterms:W3CDTF">2014-04-09T16:52:19Z</dcterms:created>
  <dcterms:modified xsi:type="dcterms:W3CDTF">2014-04-09T16:52:37Z</dcterms:modified>
</cp:coreProperties>
</file>