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0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5B09D-8ACF-4677-BA3B-80306D6F1AB7}"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fr-FR"/>
        </a:p>
      </dgm:t>
    </dgm:pt>
    <dgm:pt modelId="{F64D0F45-6122-46D3-870D-AFFB956DC756}">
      <dgm:prSet phldrT="[Texte]"/>
      <dgm:spPr/>
      <dgm:t>
        <a:bodyPr/>
        <a:lstStyle/>
        <a:p>
          <a:r>
            <a:rPr lang="fr-FR" dirty="0" err="1" smtClean="0"/>
            <a:t>Randomised</a:t>
          </a:r>
          <a:r>
            <a:rPr lang="fr-FR" dirty="0" smtClean="0"/>
            <a:t> trial</a:t>
          </a:r>
          <a:endParaRPr lang="fr-FR" dirty="0"/>
        </a:p>
      </dgm:t>
    </dgm:pt>
    <dgm:pt modelId="{1E29E1B6-9A04-475B-90B9-9BD304D64FC5}" type="parTrans" cxnId="{E40B4DDA-5CCB-4B4F-B215-35B1D4F1E731}">
      <dgm:prSet/>
      <dgm:spPr/>
      <dgm:t>
        <a:bodyPr/>
        <a:lstStyle/>
        <a:p>
          <a:endParaRPr lang="fr-FR"/>
        </a:p>
      </dgm:t>
    </dgm:pt>
    <dgm:pt modelId="{76A97779-8EF1-4DD3-BB58-BE2E09E96EEF}" type="sibTrans" cxnId="{E40B4DDA-5CCB-4B4F-B215-35B1D4F1E731}">
      <dgm:prSet/>
      <dgm:spPr/>
      <dgm:t>
        <a:bodyPr/>
        <a:lstStyle/>
        <a:p>
          <a:endParaRPr lang="fr-FR"/>
        </a:p>
      </dgm:t>
    </dgm:pt>
    <dgm:pt modelId="{F57AF0A8-9686-4768-BE97-84E3A3ACEDAB}">
      <dgm:prSet phldrT="[Texte]"/>
      <dgm:spPr/>
      <dgm:t>
        <a:bodyPr/>
        <a:lstStyle/>
        <a:p>
          <a:r>
            <a:rPr lang="fr-FR" dirty="0" smtClean="0"/>
            <a:t>Control or placebo</a:t>
          </a:r>
          <a:endParaRPr lang="fr-FR" dirty="0"/>
        </a:p>
      </dgm:t>
    </dgm:pt>
    <dgm:pt modelId="{632AA6F8-9B3E-43D7-AAD7-A9CB6FA032D9}" type="sibTrans" cxnId="{4EF766E5-EC19-4E42-8D19-697E3E46F873}">
      <dgm:prSet/>
      <dgm:spPr/>
      <dgm:t>
        <a:bodyPr/>
        <a:lstStyle/>
        <a:p>
          <a:endParaRPr lang="fr-FR"/>
        </a:p>
      </dgm:t>
    </dgm:pt>
    <dgm:pt modelId="{418A4E77-2A9E-4069-9451-954B343FD63B}" type="parTrans" cxnId="{4EF766E5-EC19-4E42-8D19-697E3E46F873}">
      <dgm:prSet/>
      <dgm:spPr/>
      <dgm:t>
        <a:bodyPr/>
        <a:lstStyle/>
        <a:p>
          <a:endParaRPr lang="fr-FR"/>
        </a:p>
      </dgm:t>
    </dgm:pt>
    <dgm:pt modelId="{E021EFD9-B786-C445-92C4-5C6F872F9E0A}">
      <dgm:prSet phldrT="[Texte]"/>
      <dgm:spPr/>
      <dgm:t>
        <a:bodyPr/>
        <a:lstStyle/>
        <a:p>
          <a:r>
            <a:rPr lang="fr-FR" dirty="0" smtClean="0"/>
            <a:t>Product/</a:t>
          </a:r>
          <a:r>
            <a:rPr lang="fr-FR" dirty="0" err="1" smtClean="0"/>
            <a:t>diet</a:t>
          </a:r>
          <a:endParaRPr lang="fr-FR" dirty="0"/>
        </a:p>
      </dgm:t>
    </dgm:pt>
    <dgm:pt modelId="{B68B5234-5DEE-1840-B192-BFBFCC249883}" type="parTrans" cxnId="{5A62F5FA-EBF5-0C44-A73F-09258DE6D079}">
      <dgm:prSet/>
      <dgm:spPr/>
      <dgm:t>
        <a:bodyPr/>
        <a:lstStyle/>
        <a:p>
          <a:endParaRPr lang="fr-FR"/>
        </a:p>
      </dgm:t>
    </dgm:pt>
    <dgm:pt modelId="{65E45657-5825-8F41-8E8C-DE1FF706D44E}" type="sibTrans" cxnId="{5A62F5FA-EBF5-0C44-A73F-09258DE6D079}">
      <dgm:prSet/>
      <dgm:spPr/>
      <dgm:t>
        <a:bodyPr/>
        <a:lstStyle/>
        <a:p>
          <a:endParaRPr lang="fr-FR"/>
        </a:p>
      </dgm:t>
    </dgm:pt>
    <dgm:pt modelId="{902381FD-4BED-424C-B884-929E5AEA0805}" type="pres">
      <dgm:prSet presAssocID="{4465B09D-8ACF-4677-BA3B-80306D6F1AB7}" presName="hierChild1" presStyleCnt="0">
        <dgm:presLayoutVars>
          <dgm:chPref val="1"/>
          <dgm:dir/>
          <dgm:animOne val="branch"/>
          <dgm:animLvl val="lvl"/>
          <dgm:resizeHandles/>
        </dgm:presLayoutVars>
      </dgm:prSet>
      <dgm:spPr/>
      <dgm:t>
        <a:bodyPr/>
        <a:lstStyle/>
        <a:p>
          <a:endParaRPr lang="fr-FR"/>
        </a:p>
      </dgm:t>
    </dgm:pt>
    <dgm:pt modelId="{68E6712E-F88E-402A-B0B1-1A0EE34231EA}" type="pres">
      <dgm:prSet presAssocID="{F64D0F45-6122-46D3-870D-AFFB956DC756}" presName="hierRoot1" presStyleCnt="0"/>
      <dgm:spPr/>
    </dgm:pt>
    <dgm:pt modelId="{EC03393F-F25C-45F7-997A-A8CFA7AF4ABE}" type="pres">
      <dgm:prSet presAssocID="{F64D0F45-6122-46D3-870D-AFFB956DC756}" presName="composite" presStyleCnt="0"/>
      <dgm:spPr/>
    </dgm:pt>
    <dgm:pt modelId="{44038A24-7088-43C2-AAF6-6A660327B05B}" type="pres">
      <dgm:prSet presAssocID="{F64D0F45-6122-46D3-870D-AFFB956DC756}" presName="background" presStyleLbl="node0" presStyleIdx="0" presStyleCnt="1"/>
      <dgm:spPr/>
    </dgm:pt>
    <dgm:pt modelId="{86482A98-161E-4A59-82A8-B53FD3943BC4}" type="pres">
      <dgm:prSet presAssocID="{F64D0F45-6122-46D3-870D-AFFB956DC756}" presName="text" presStyleLbl="fgAcc0" presStyleIdx="0" presStyleCnt="1">
        <dgm:presLayoutVars>
          <dgm:chPref val="3"/>
        </dgm:presLayoutVars>
      </dgm:prSet>
      <dgm:spPr/>
      <dgm:t>
        <a:bodyPr/>
        <a:lstStyle/>
        <a:p>
          <a:endParaRPr lang="fr-FR"/>
        </a:p>
      </dgm:t>
    </dgm:pt>
    <dgm:pt modelId="{C0B6862C-C6BF-4504-835A-54BA95CEEEFB}" type="pres">
      <dgm:prSet presAssocID="{F64D0F45-6122-46D3-870D-AFFB956DC756}" presName="hierChild2" presStyleCnt="0"/>
      <dgm:spPr/>
    </dgm:pt>
    <dgm:pt modelId="{4C6EC809-7AD7-4C4E-A2D9-21848A5D563B}" type="pres">
      <dgm:prSet presAssocID="{418A4E77-2A9E-4069-9451-954B343FD63B}" presName="Name10" presStyleLbl="parChTrans1D2" presStyleIdx="0" presStyleCnt="2"/>
      <dgm:spPr/>
      <dgm:t>
        <a:bodyPr/>
        <a:lstStyle/>
        <a:p>
          <a:endParaRPr lang="fr-FR"/>
        </a:p>
      </dgm:t>
    </dgm:pt>
    <dgm:pt modelId="{C5D7D88B-7338-45A1-90AE-CFA959E0C704}" type="pres">
      <dgm:prSet presAssocID="{F57AF0A8-9686-4768-BE97-84E3A3ACEDAB}" presName="hierRoot2" presStyleCnt="0"/>
      <dgm:spPr/>
    </dgm:pt>
    <dgm:pt modelId="{1F573871-2B7F-4D39-A73B-C444A2414BC1}" type="pres">
      <dgm:prSet presAssocID="{F57AF0A8-9686-4768-BE97-84E3A3ACEDAB}" presName="composite2" presStyleCnt="0"/>
      <dgm:spPr/>
    </dgm:pt>
    <dgm:pt modelId="{2E6827AA-36A3-4453-9FFE-764345AC388C}" type="pres">
      <dgm:prSet presAssocID="{F57AF0A8-9686-4768-BE97-84E3A3ACEDAB}" presName="background2" presStyleLbl="node2" presStyleIdx="0" presStyleCnt="2"/>
      <dgm:spPr/>
    </dgm:pt>
    <dgm:pt modelId="{1C81C4C6-0E0A-46A3-A876-94E9D622DEDE}" type="pres">
      <dgm:prSet presAssocID="{F57AF0A8-9686-4768-BE97-84E3A3ACEDAB}" presName="text2" presStyleLbl="fgAcc2" presStyleIdx="0" presStyleCnt="2">
        <dgm:presLayoutVars>
          <dgm:chPref val="3"/>
        </dgm:presLayoutVars>
      </dgm:prSet>
      <dgm:spPr/>
      <dgm:t>
        <a:bodyPr/>
        <a:lstStyle/>
        <a:p>
          <a:endParaRPr lang="fr-FR"/>
        </a:p>
      </dgm:t>
    </dgm:pt>
    <dgm:pt modelId="{AC35E1D8-3D1A-4934-9D54-227B4A1ED135}" type="pres">
      <dgm:prSet presAssocID="{F57AF0A8-9686-4768-BE97-84E3A3ACEDAB}" presName="hierChild3" presStyleCnt="0"/>
      <dgm:spPr/>
    </dgm:pt>
    <dgm:pt modelId="{FF353F4E-1C1D-7F4F-990B-55632E8AC707}" type="pres">
      <dgm:prSet presAssocID="{B68B5234-5DEE-1840-B192-BFBFCC249883}" presName="Name10" presStyleLbl="parChTrans1D2" presStyleIdx="1" presStyleCnt="2"/>
      <dgm:spPr/>
      <dgm:t>
        <a:bodyPr/>
        <a:lstStyle/>
        <a:p>
          <a:endParaRPr lang="fr-FR"/>
        </a:p>
      </dgm:t>
    </dgm:pt>
    <dgm:pt modelId="{F263B0C4-27FC-D84D-A39F-D4BA7C20F8EC}" type="pres">
      <dgm:prSet presAssocID="{E021EFD9-B786-C445-92C4-5C6F872F9E0A}" presName="hierRoot2" presStyleCnt="0"/>
      <dgm:spPr/>
    </dgm:pt>
    <dgm:pt modelId="{1EA1A7FE-1007-064E-B184-CFDB3CE2ADDD}" type="pres">
      <dgm:prSet presAssocID="{E021EFD9-B786-C445-92C4-5C6F872F9E0A}" presName="composite2" presStyleCnt="0"/>
      <dgm:spPr/>
    </dgm:pt>
    <dgm:pt modelId="{1057D8C9-90CD-4246-8C52-F3B6D809ABCD}" type="pres">
      <dgm:prSet presAssocID="{E021EFD9-B786-C445-92C4-5C6F872F9E0A}" presName="background2" presStyleLbl="node2" presStyleIdx="1" presStyleCnt="2"/>
      <dgm:spPr/>
    </dgm:pt>
    <dgm:pt modelId="{43DD108E-A67F-AC40-9F25-F9B5A358A81F}" type="pres">
      <dgm:prSet presAssocID="{E021EFD9-B786-C445-92C4-5C6F872F9E0A}" presName="text2" presStyleLbl="fgAcc2" presStyleIdx="1" presStyleCnt="2">
        <dgm:presLayoutVars>
          <dgm:chPref val="3"/>
        </dgm:presLayoutVars>
      </dgm:prSet>
      <dgm:spPr/>
      <dgm:t>
        <a:bodyPr/>
        <a:lstStyle/>
        <a:p>
          <a:endParaRPr lang="fr-FR"/>
        </a:p>
      </dgm:t>
    </dgm:pt>
    <dgm:pt modelId="{E0C611A6-7979-2D45-9DF8-81C86DBBC749}" type="pres">
      <dgm:prSet presAssocID="{E021EFD9-B786-C445-92C4-5C6F872F9E0A}" presName="hierChild3" presStyleCnt="0"/>
      <dgm:spPr/>
    </dgm:pt>
  </dgm:ptLst>
  <dgm:cxnLst>
    <dgm:cxn modelId="{BDCACD29-0996-41B4-96F1-CB26386283CE}" type="presOf" srcId="{F64D0F45-6122-46D3-870D-AFFB956DC756}" destId="{86482A98-161E-4A59-82A8-B53FD3943BC4}" srcOrd="0" destOrd="0" presId="urn:microsoft.com/office/officeart/2005/8/layout/hierarchy1"/>
    <dgm:cxn modelId="{162696AE-2041-4297-9652-4D8711CE8624}" type="presOf" srcId="{F57AF0A8-9686-4768-BE97-84E3A3ACEDAB}" destId="{1C81C4C6-0E0A-46A3-A876-94E9D622DEDE}" srcOrd="0" destOrd="0" presId="urn:microsoft.com/office/officeart/2005/8/layout/hierarchy1"/>
    <dgm:cxn modelId="{36E2B29C-CCA8-4337-84BB-283BBECC8315}" type="presOf" srcId="{418A4E77-2A9E-4069-9451-954B343FD63B}" destId="{4C6EC809-7AD7-4C4E-A2D9-21848A5D563B}" srcOrd="0" destOrd="0" presId="urn:microsoft.com/office/officeart/2005/8/layout/hierarchy1"/>
    <dgm:cxn modelId="{4EF766E5-EC19-4E42-8D19-697E3E46F873}" srcId="{F64D0F45-6122-46D3-870D-AFFB956DC756}" destId="{F57AF0A8-9686-4768-BE97-84E3A3ACEDAB}" srcOrd="0" destOrd="0" parTransId="{418A4E77-2A9E-4069-9451-954B343FD63B}" sibTransId="{632AA6F8-9B3E-43D7-AAD7-A9CB6FA032D9}"/>
    <dgm:cxn modelId="{E40B4DDA-5CCB-4B4F-B215-35B1D4F1E731}" srcId="{4465B09D-8ACF-4677-BA3B-80306D6F1AB7}" destId="{F64D0F45-6122-46D3-870D-AFFB956DC756}" srcOrd="0" destOrd="0" parTransId="{1E29E1B6-9A04-475B-90B9-9BD304D64FC5}" sibTransId="{76A97779-8EF1-4DD3-BB58-BE2E09E96EEF}"/>
    <dgm:cxn modelId="{4C090F00-9599-4BE4-B3D1-5631BD371AD8}" type="presOf" srcId="{E021EFD9-B786-C445-92C4-5C6F872F9E0A}" destId="{43DD108E-A67F-AC40-9F25-F9B5A358A81F}" srcOrd="0" destOrd="0" presId="urn:microsoft.com/office/officeart/2005/8/layout/hierarchy1"/>
    <dgm:cxn modelId="{5876F198-090D-4764-9893-84F6301B73FB}" type="presOf" srcId="{4465B09D-8ACF-4677-BA3B-80306D6F1AB7}" destId="{902381FD-4BED-424C-B884-929E5AEA0805}" srcOrd="0" destOrd="0" presId="urn:microsoft.com/office/officeart/2005/8/layout/hierarchy1"/>
    <dgm:cxn modelId="{7B7D63EF-DD11-4C81-9423-43FB8140EE8B}" type="presOf" srcId="{B68B5234-5DEE-1840-B192-BFBFCC249883}" destId="{FF353F4E-1C1D-7F4F-990B-55632E8AC707}" srcOrd="0" destOrd="0" presId="urn:microsoft.com/office/officeart/2005/8/layout/hierarchy1"/>
    <dgm:cxn modelId="{5A62F5FA-EBF5-0C44-A73F-09258DE6D079}" srcId="{F64D0F45-6122-46D3-870D-AFFB956DC756}" destId="{E021EFD9-B786-C445-92C4-5C6F872F9E0A}" srcOrd="1" destOrd="0" parTransId="{B68B5234-5DEE-1840-B192-BFBFCC249883}" sibTransId="{65E45657-5825-8F41-8E8C-DE1FF706D44E}"/>
    <dgm:cxn modelId="{50E62B38-AA16-4A19-A68B-36980B78C5EC}" type="presParOf" srcId="{902381FD-4BED-424C-B884-929E5AEA0805}" destId="{68E6712E-F88E-402A-B0B1-1A0EE34231EA}" srcOrd="0" destOrd="0" presId="urn:microsoft.com/office/officeart/2005/8/layout/hierarchy1"/>
    <dgm:cxn modelId="{CB35DD1C-0824-4ED5-BE9A-8B6C8A96C73B}" type="presParOf" srcId="{68E6712E-F88E-402A-B0B1-1A0EE34231EA}" destId="{EC03393F-F25C-45F7-997A-A8CFA7AF4ABE}" srcOrd="0" destOrd="0" presId="urn:microsoft.com/office/officeart/2005/8/layout/hierarchy1"/>
    <dgm:cxn modelId="{1013B053-D70B-40E2-A85C-AB647CF4B91D}" type="presParOf" srcId="{EC03393F-F25C-45F7-997A-A8CFA7AF4ABE}" destId="{44038A24-7088-43C2-AAF6-6A660327B05B}" srcOrd="0" destOrd="0" presId="urn:microsoft.com/office/officeart/2005/8/layout/hierarchy1"/>
    <dgm:cxn modelId="{20CBDBD8-5541-45D3-A827-C73FEC3297F5}" type="presParOf" srcId="{EC03393F-F25C-45F7-997A-A8CFA7AF4ABE}" destId="{86482A98-161E-4A59-82A8-B53FD3943BC4}" srcOrd="1" destOrd="0" presId="urn:microsoft.com/office/officeart/2005/8/layout/hierarchy1"/>
    <dgm:cxn modelId="{053F8CE3-BB64-4BE9-A40B-32AC556B45CE}" type="presParOf" srcId="{68E6712E-F88E-402A-B0B1-1A0EE34231EA}" destId="{C0B6862C-C6BF-4504-835A-54BA95CEEEFB}" srcOrd="1" destOrd="0" presId="urn:microsoft.com/office/officeart/2005/8/layout/hierarchy1"/>
    <dgm:cxn modelId="{C0292F90-3B7E-464D-BB1B-2253310CFACB}" type="presParOf" srcId="{C0B6862C-C6BF-4504-835A-54BA95CEEEFB}" destId="{4C6EC809-7AD7-4C4E-A2D9-21848A5D563B}" srcOrd="0" destOrd="0" presId="urn:microsoft.com/office/officeart/2005/8/layout/hierarchy1"/>
    <dgm:cxn modelId="{4C4CFB96-8D0B-432E-ADC0-E2E46D1CAB05}" type="presParOf" srcId="{C0B6862C-C6BF-4504-835A-54BA95CEEEFB}" destId="{C5D7D88B-7338-45A1-90AE-CFA959E0C704}" srcOrd="1" destOrd="0" presId="urn:microsoft.com/office/officeart/2005/8/layout/hierarchy1"/>
    <dgm:cxn modelId="{D7BA9B7E-136D-4C1A-A229-D227F915897A}" type="presParOf" srcId="{C5D7D88B-7338-45A1-90AE-CFA959E0C704}" destId="{1F573871-2B7F-4D39-A73B-C444A2414BC1}" srcOrd="0" destOrd="0" presId="urn:microsoft.com/office/officeart/2005/8/layout/hierarchy1"/>
    <dgm:cxn modelId="{BBB3DDEF-E030-4582-ADB0-00A0BB310951}" type="presParOf" srcId="{1F573871-2B7F-4D39-A73B-C444A2414BC1}" destId="{2E6827AA-36A3-4453-9FFE-764345AC388C}" srcOrd="0" destOrd="0" presId="urn:microsoft.com/office/officeart/2005/8/layout/hierarchy1"/>
    <dgm:cxn modelId="{39602D4A-BD08-48B5-B55D-449E6633E74C}" type="presParOf" srcId="{1F573871-2B7F-4D39-A73B-C444A2414BC1}" destId="{1C81C4C6-0E0A-46A3-A876-94E9D622DEDE}" srcOrd="1" destOrd="0" presId="urn:microsoft.com/office/officeart/2005/8/layout/hierarchy1"/>
    <dgm:cxn modelId="{363BA052-5BF4-472D-BF81-30D113836BC2}" type="presParOf" srcId="{C5D7D88B-7338-45A1-90AE-CFA959E0C704}" destId="{AC35E1D8-3D1A-4934-9D54-227B4A1ED135}" srcOrd="1" destOrd="0" presId="urn:microsoft.com/office/officeart/2005/8/layout/hierarchy1"/>
    <dgm:cxn modelId="{5628B70C-00A4-4A0F-9BE9-F05657CB266A}" type="presParOf" srcId="{C0B6862C-C6BF-4504-835A-54BA95CEEEFB}" destId="{FF353F4E-1C1D-7F4F-990B-55632E8AC707}" srcOrd="2" destOrd="0" presId="urn:microsoft.com/office/officeart/2005/8/layout/hierarchy1"/>
    <dgm:cxn modelId="{52A164AD-9B6A-4A61-AB32-A3D1D4D9E63B}" type="presParOf" srcId="{C0B6862C-C6BF-4504-835A-54BA95CEEEFB}" destId="{F263B0C4-27FC-D84D-A39F-D4BA7C20F8EC}" srcOrd="3" destOrd="0" presId="urn:microsoft.com/office/officeart/2005/8/layout/hierarchy1"/>
    <dgm:cxn modelId="{998CA4ED-E993-4782-82A9-B79CCA450977}" type="presParOf" srcId="{F263B0C4-27FC-D84D-A39F-D4BA7C20F8EC}" destId="{1EA1A7FE-1007-064E-B184-CFDB3CE2ADDD}" srcOrd="0" destOrd="0" presId="urn:microsoft.com/office/officeart/2005/8/layout/hierarchy1"/>
    <dgm:cxn modelId="{C9E8365E-FEFE-4CCF-96EF-94E61FA8291B}" type="presParOf" srcId="{1EA1A7FE-1007-064E-B184-CFDB3CE2ADDD}" destId="{1057D8C9-90CD-4246-8C52-F3B6D809ABCD}" srcOrd="0" destOrd="0" presId="urn:microsoft.com/office/officeart/2005/8/layout/hierarchy1"/>
    <dgm:cxn modelId="{23B429D9-834C-48EA-9CCC-B30A57ACB418}" type="presParOf" srcId="{1EA1A7FE-1007-064E-B184-CFDB3CE2ADDD}" destId="{43DD108E-A67F-AC40-9F25-F9B5A358A81F}" srcOrd="1" destOrd="0" presId="urn:microsoft.com/office/officeart/2005/8/layout/hierarchy1"/>
    <dgm:cxn modelId="{A1398B23-D25D-4C3B-97BC-88E6AF93AA50}" type="presParOf" srcId="{F263B0C4-27FC-D84D-A39F-D4BA7C20F8EC}" destId="{E0C611A6-7979-2D45-9DF8-81C86DBBC74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53F4E-1C1D-7F4F-990B-55632E8AC707}">
      <dsp:nvSpPr>
        <dsp:cNvPr id="0" name=""/>
        <dsp:cNvSpPr/>
      </dsp:nvSpPr>
      <dsp:spPr>
        <a:xfrm>
          <a:off x="2007889" y="1045776"/>
          <a:ext cx="1005789" cy="478664"/>
        </a:xfrm>
        <a:custGeom>
          <a:avLst/>
          <a:gdLst/>
          <a:ahLst/>
          <a:cxnLst/>
          <a:rect l="0" t="0" r="0" b="0"/>
          <a:pathLst>
            <a:path>
              <a:moveTo>
                <a:pt x="0" y="0"/>
              </a:moveTo>
              <a:lnTo>
                <a:pt x="0" y="326195"/>
              </a:lnTo>
              <a:lnTo>
                <a:pt x="1005789" y="326195"/>
              </a:lnTo>
              <a:lnTo>
                <a:pt x="1005789" y="478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EC809-7AD7-4C4E-A2D9-21848A5D563B}">
      <dsp:nvSpPr>
        <dsp:cNvPr id="0" name=""/>
        <dsp:cNvSpPr/>
      </dsp:nvSpPr>
      <dsp:spPr>
        <a:xfrm>
          <a:off x="1002099" y="1045776"/>
          <a:ext cx="1005789" cy="478664"/>
        </a:xfrm>
        <a:custGeom>
          <a:avLst/>
          <a:gdLst/>
          <a:ahLst/>
          <a:cxnLst/>
          <a:rect l="0" t="0" r="0" b="0"/>
          <a:pathLst>
            <a:path>
              <a:moveTo>
                <a:pt x="1005789" y="0"/>
              </a:moveTo>
              <a:lnTo>
                <a:pt x="1005789" y="326195"/>
              </a:lnTo>
              <a:lnTo>
                <a:pt x="0" y="326195"/>
              </a:lnTo>
              <a:lnTo>
                <a:pt x="0" y="478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38A24-7088-43C2-AAF6-6A660327B05B}">
      <dsp:nvSpPr>
        <dsp:cNvPr id="0" name=""/>
        <dsp:cNvSpPr/>
      </dsp:nvSpPr>
      <dsp:spPr>
        <a:xfrm>
          <a:off x="1184970" y="668"/>
          <a:ext cx="1645837" cy="10451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482A98-161E-4A59-82A8-B53FD3943BC4}">
      <dsp:nvSpPr>
        <dsp:cNvPr id="0" name=""/>
        <dsp:cNvSpPr/>
      </dsp:nvSpPr>
      <dsp:spPr>
        <a:xfrm>
          <a:off x="1367841" y="174396"/>
          <a:ext cx="1645837" cy="1045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err="1" smtClean="0"/>
            <a:t>Randomised</a:t>
          </a:r>
          <a:r>
            <a:rPr lang="fr-FR" sz="2200" kern="1200" dirty="0" smtClean="0"/>
            <a:t> trial</a:t>
          </a:r>
          <a:endParaRPr lang="fr-FR" sz="2200" kern="1200" dirty="0"/>
        </a:p>
      </dsp:txBody>
      <dsp:txXfrm>
        <a:off x="1398451" y="205006"/>
        <a:ext cx="1584617" cy="983887"/>
      </dsp:txXfrm>
    </dsp:sp>
    <dsp:sp modelId="{2E6827AA-36A3-4453-9FFE-764345AC388C}">
      <dsp:nvSpPr>
        <dsp:cNvPr id="0" name=""/>
        <dsp:cNvSpPr/>
      </dsp:nvSpPr>
      <dsp:spPr>
        <a:xfrm>
          <a:off x="179180" y="1524440"/>
          <a:ext cx="1645837" cy="10451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C81C4C6-0E0A-46A3-A876-94E9D622DEDE}">
      <dsp:nvSpPr>
        <dsp:cNvPr id="0" name=""/>
        <dsp:cNvSpPr/>
      </dsp:nvSpPr>
      <dsp:spPr>
        <a:xfrm>
          <a:off x="362051" y="1698167"/>
          <a:ext cx="1645837" cy="1045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Control or placebo</a:t>
          </a:r>
          <a:endParaRPr lang="fr-FR" sz="2200" kern="1200" dirty="0"/>
        </a:p>
      </dsp:txBody>
      <dsp:txXfrm>
        <a:off x="392661" y="1728777"/>
        <a:ext cx="1584617" cy="983887"/>
      </dsp:txXfrm>
    </dsp:sp>
    <dsp:sp modelId="{1057D8C9-90CD-4246-8C52-F3B6D809ABCD}">
      <dsp:nvSpPr>
        <dsp:cNvPr id="0" name=""/>
        <dsp:cNvSpPr/>
      </dsp:nvSpPr>
      <dsp:spPr>
        <a:xfrm>
          <a:off x="2190760" y="1524440"/>
          <a:ext cx="1645837" cy="10451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DD108E-A67F-AC40-9F25-F9B5A358A81F}">
      <dsp:nvSpPr>
        <dsp:cNvPr id="0" name=""/>
        <dsp:cNvSpPr/>
      </dsp:nvSpPr>
      <dsp:spPr>
        <a:xfrm>
          <a:off x="2373631" y="1698167"/>
          <a:ext cx="1645837" cy="1045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Product/</a:t>
          </a:r>
          <a:r>
            <a:rPr lang="fr-FR" sz="2200" kern="1200" dirty="0" err="1" smtClean="0"/>
            <a:t>diet</a:t>
          </a:r>
          <a:endParaRPr lang="fr-FR" sz="2200" kern="1200" dirty="0"/>
        </a:p>
      </dsp:txBody>
      <dsp:txXfrm>
        <a:off x="2404241" y="1728777"/>
        <a:ext cx="1584617" cy="983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FDFEB9C-B572-4C74-80FB-E271DEF0F645}" type="datetimeFigureOut">
              <a:rPr lang="fr-FR"/>
              <a:pPr>
                <a:defRPr/>
              </a:pPr>
              <a:t>09/04/2014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6918D01-1916-4319-9BE2-469D64AC3D92}" type="slidenum">
              <a:rPr lang="fr-FR"/>
              <a:pPr>
                <a:defRPr/>
              </a:pPr>
              <a:t>‹#›</a:t>
            </a:fld>
            <a:endParaRPr lang="fr-FR"/>
          </a:p>
        </p:txBody>
      </p:sp>
    </p:spTree>
    <p:extLst>
      <p:ext uri="{BB962C8B-B14F-4D97-AF65-F5344CB8AC3E}">
        <p14:creationId xmlns:p14="http://schemas.microsoft.com/office/powerpoint/2010/main" val="2295951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86918D01-1916-4319-9BE2-469D64AC3D92}" type="slidenum">
              <a:rPr lang="fr-FR" smtClean="0"/>
              <a:pPr>
                <a:defRPr/>
              </a:pPr>
              <a:t>2</a:t>
            </a:fld>
            <a:endParaRPr lang="fr-FR"/>
          </a:p>
        </p:txBody>
      </p:sp>
    </p:spTree>
    <p:extLst>
      <p:ext uri="{BB962C8B-B14F-4D97-AF65-F5344CB8AC3E}">
        <p14:creationId xmlns:p14="http://schemas.microsoft.com/office/powerpoint/2010/main" val="398181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ea typeface="ＭＳ Ｐゴシック"/>
              <a:cs typeface="ＭＳ Ｐゴシック"/>
            </a:endParaRPr>
          </a:p>
        </p:txBody>
      </p:sp>
      <p:sp>
        <p:nvSpPr>
          <p:cNvPr id="47108" name="Slide Number Placeholder 3"/>
          <p:cNvSpPr txBox="1">
            <a:spLocks noGrp="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nchor="b"/>
          <a:lstStyle>
            <a:lvl1pPr defTabSz="471488">
              <a:defRPr>
                <a:solidFill>
                  <a:schemeClr val="tx1"/>
                </a:solidFill>
                <a:latin typeface="Calibri" pitchFamily="34" charset="0"/>
              </a:defRPr>
            </a:lvl1pPr>
            <a:lvl2pPr marL="742950" indent="-285750" defTabSz="471488">
              <a:defRPr>
                <a:solidFill>
                  <a:schemeClr val="tx1"/>
                </a:solidFill>
                <a:latin typeface="Calibri" pitchFamily="34" charset="0"/>
              </a:defRPr>
            </a:lvl2pPr>
            <a:lvl3pPr marL="1143000" indent="-228600" defTabSz="471488">
              <a:defRPr>
                <a:solidFill>
                  <a:schemeClr val="tx1"/>
                </a:solidFill>
                <a:latin typeface="Calibri" pitchFamily="34" charset="0"/>
              </a:defRPr>
            </a:lvl3pPr>
            <a:lvl4pPr marL="1600200" indent="-228600" defTabSz="471488">
              <a:defRPr>
                <a:solidFill>
                  <a:schemeClr val="tx1"/>
                </a:solidFill>
                <a:latin typeface="Calibri" pitchFamily="34" charset="0"/>
              </a:defRPr>
            </a:lvl4pPr>
            <a:lvl5pPr marL="2057400" indent="-228600" defTabSz="471488">
              <a:defRPr>
                <a:solidFill>
                  <a:schemeClr val="tx1"/>
                </a:solidFill>
                <a:latin typeface="Calibri" pitchFamily="34" charset="0"/>
              </a:defRPr>
            </a:lvl5pPr>
            <a:lvl6pPr marL="2514600" indent="-228600" defTabSz="471488" fontAlgn="base">
              <a:spcBef>
                <a:spcPct val="0"/>
              </a:spcBef>
              <a:spcAft>
                <a:spcPct val="0"/>
              </a:spcAft>
              <a:defRPr>
                <a:solidFill>
                  <a:schemeClr val="tx1"/>
                </a:solidFill>
                <a:latin typeface="Calibri" pitchFamily="34" charset="0"/>
              </a:defRPr>
            </a:lvl6pPr>
            <a:lvl7pPr marL="2971800" indent="-228600" defTabSz="471488" fontAlgn="base">
              <a:spcBef>
                <a:spcPct val="0"/>
              </a:spcBef>
              <a:spcAft>
                <a:spcPct val="0"/>
              </a:spcAft>
              <a:defRPr>
                <a:solidFill>
                  <a:schemeClr val="tx1"/>
                </a:solidFill>
                <a:latin typeface="Calibri" pitchFamily="34" charset="0"/>
              </a:defRPr>
            </a:lvl7pPr>
            <a:lvl8pPr marL="3429000" indent="-228600" defTabSz="471488" fontAlgn="base">
              <a:spcBef>
                <a:spcPct val="0"/>
              </a:spcBef>
              <a:spcAft>
                <a:spcPct val="0"/>
              </a:spcAft>
              <a:defRPr>
                <a:solidFill>
                  <a:schemeClr val="tx1"/>
                </a:solidFill>
                <a:latin typeface="Calibri" pitchFamily="34" charset="0"/>
              </a:defRPr>
            </a:lvl8pPr>
            <a:lvl9pPr marL="3886200" indent="-228600" defTabSz="471488" fontAlgn="base">
              <a:spcBef>
                <a:spcPct val="0"/>
              </a:spcBef>
              <a:spcAft>
                <a:spcPct val="0"/>
              </a:spcAft>
              <a:defRPr>
                <a:solidFill>
                  <a:schemeClr val="tx1"/>
                </a:solidFill>
                <a:latin typeface="Calibri" pitchFamily="34" charset="0"/>
              </a:defRPr>
            </a:lvl9pPr>
          </a:lstStyle>
          <a:p>
            <a:pPr algn="r"/>
            <a:fld id="{E72F04D4-3C78-41A9-8C53-EBC85F9A5490}" type="slidenum">
              <a:rPr lang="en-US" altLang="fr-FR" sz="1200"/>
              <a:pPr algn="r"/>
              <a:t>28</a:t>
            </a:fld>
            <a:endParaRPr lang="en-US" altLang="fr-FR" sz="1200"/>
          </a:p>
        </p:txBody>
      </p:sp>
      <p:sp>
        <p:nvSpPr>
          <p:cNvPr id="47109"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fr-FR" altLang="fr-FR"/>
          </a:p>
        </p:txBody>
      </p:sp>
      <p:sp>
        <p:nvSpPr>
          <p:cNvPr id="47110"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E61D047-6EFE-41F3-BF96-6C6446B01C2E}" type="slidenum">
              <a:rPr lang="fr-FR" altLang="fr-FR"/>
              <a:pPr fontAlgn="base">
                <a:spcBef>
                  <a:spcPct val="0"/>
                </a:spcBef>
                <a:spcAft>
                  <a:spcPct val="0"/>
                </a:spcAft>
              </a:pPr>
              <a:t>28</a:t>
            </a:fld>
            <a:endParaRPr lang="fr-FR" altLang="fr-FR"/>
          </a:p>
        </p:txBody>
      </p:sp>
      <p:sp>
        <p:nvSpPr>
          <p:cNvPr id="47111" name="Espace réservé de l'en-tête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3340169-E136-491C-A46D-858E79174CAE}" type="slidenum">
              <a:rPr lang="fr-FR" altLang="fr-FR">
                <a:ea typeface="ＭＳ Ｐゴシック"/>
                <a:cs typeface="ＭＳ Ｐゴシック"/>
              </a:rPr>
              <a:pPr fontAlgn="base">
                <a:spcBef>
                  <a:spcPct val="0"/>
                </a:spcBef>
                <a:spcAft>
                  <a:spcPct val="0"/>
                </a:spcAft>
              </a:pPr>
              <a:t>19</a:t>
            </a:fld>
            <a:endParaRPr lang="fr-FR" altLang="fr-FR">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6" tIns="46003" rIns="92006" bIns="46003" anchor="b"/>
          <a:lstStyle>
            <a:lvl1pPr defTabSz="954088">
              <a:defRPr>
                <a:solidFill>
                  <a:schemeClr val="tx1"/>
                </a:solidFill>
                <a:latin typeface="Calibri" pitchFamily="34" charset="0"/>
              </a:defRPr>
            </a:lvl1pPr>
            <a:lvl2pPr marL="742950" indent="-285750" defTabSz="954088">
              <a:defRPr>
                <a:solidFill>
                  <a:schemeClr val="tx1"/>
                </a:solidFill>
                <a:latin typeface="Calibri" pitchFamily="34" charset="0"/>
              </a:defRPr>
            </a:lvl2pPr>
            <a:lvl3pPr marL="1143000" indent="-228600" defTabSz="954088">
              <a:defRPr>
                <a:solidFill>
                  <a:schemeClr val="tx1"/>
                </a:solidFill>
                <a:latin typeface="Calibri" pitchFamily="34" charset="0"/>
              </a:defRPr>
            </a:lvl3pPr>
            <a:lvl4pPr marL="1600200" indent="-228600" defTabSz="954088">
              <a:defRPr>
                <a:solidFill>
                  <a:schemeClr val="tx1"/>
                </a:solidFill>
                <a:latin typeface="Calibri" pitchFamily="34" charset="0"/>
              </a:defRPr>
            </a:lvl4pPr>
            <a:lvl5pPr marL="2057400" indent="-228600" defTabSz="954088">
              <a:defRPr>
                <a:solidFill>
                  <a:schemeClr val="tx1"/>
                </a:solidFill>
                <a:latin typeface="Calibri" pitchFamily="34" charset="0"/>
              </a:defRPr>
            </a:lvl5pPr>
            <a:lvl6pPr marL="2514600" indent="-228600" defTabSz="954088" fontAlgn="base">
              <a:spcBef>
                <a:spcPct val="0"/>
              </a:spcBef>
              <a:spcAft>
                <a:spcPct val="0"/>
              </a:spcAft>
              <a:defRPr>
                <a:solidFill>
                  <a:schemeClr val="tx1"/>
                </a:solidFill>
                <a:latin typeface="Calibri" pitchFamily="34" charset="0"/>
              </a:defRPr>
            </a:lvl6pPr>
            <a:lvl7pPr marL="2971800" indent="-228600" defTabSz="954088" fontAlgn="base">
              <a:spcBef>
                <a:spcPct val="0"/>
              </a:spcBef>
              <a:spcAft>
                <a:spcPct val="0"/>
              </a:spcAft>
              <a:defRPr>
                <a:solidFill>
                  <a:schemeClr val="tx1"/>
                </a:solidFill>
                <a:latin typeface="Calibri" pitchFamily="34" charset="0"/>
              </a:defRPr>
            </a:lvl7pPr>
            <a:lvl8pPr marL="3429000" indent="-228600" defTabSz="954088" fontAlgn="base">
              <a:spcBef>
                <a:spcPct val="0"/>
              </a:spcBef>
              <a:spcAft>
                <a:spcPct val="0"/>
              </a:spcAft>
              <a:defRPr>
                <a:solidFill>
                  <a:schemeClr val="tx1"/>
                </a:solidFill>
                <a:latin typeface="Calibri" pitchFamily="34" charset="0"/>
              </a:defRPr>
            </a:lvl8pPr>
            <a:lvl9pPr marL="3886200" indent="-228600" defTabSz="954088" fontAlgn="base">
              <a:spcBef>
                <a:spcPct val="0"/>
              </a:spcBef>
              <a:spcAft>
                <a:spcPct val="0"/>
              </a:spcAft>
              <a:defRPr>
                <a:solidFill>
                  <a:schemeClr val="tx1"/>
                </a:solidFill>
                <a:latin typeface="Calibri" pitchFamily="34" charset="0"/>
              </a:defRPr>
            </a:lvl9pPr>
          </a:lstStyle>
          <a:p>
            <a:pPr algn="r"/>
            <a:fld id="{C1A194B6-5AD1-4D1E-B9FA-7BB7BE42FFE2}" type="slidenum">
              <a:rPr lang="fr-FR" altLang="fr-FR" sz="1300">
                <a:latin typeface="Arial" pitchFamily="34" charset="0"/>
                <a:ea typeface="ＭＳ Ｐゴシック"/>
                <a:cs typeface="Arial" pitchFamily="34" charset="0"/>
              </a:rPr>
              <a:pPr algn="r"/>
              <a:t>21</a:t>
            </a:fld>
            <a:endParaRPr lang="fr-FR" altLang="fr-FR" sz="1300">
              <a:latin typeface="Arial" pitchFamily="34" charset="0"/>
              <a:ea typeface="ＭＳ Ｐゴシック"/>
              <a:cs typeface="Arial"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2006" tIns="46003" rIns="92006" bIns="46003"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6" tIns="46003" rIns="92006" bIns="46003" anchor="b"/>
          <a:lstStyle>
            <a:lvl1pPr defTabSz="954088">
              <a:defRPr>
                <a:solidFill>
                  <a:schemeClr val="tx1"/>
                </a:solidFill>
                <a:latin typeface="Calibri" pitchFamily="34" charset="0"/>
              </a:defRPr>
            </a:lvl1pPr>
            <a:lvl2pPr marL="742950" indent="-285750" defTabSz="954088">
              <a:defRPr>
                <a:solidFill>
                  <a:schemeClr val="tx1"/>
                </a:solidFill>
                <a:latin typeface="Calibri" pitchFamily="34" charset="0"/>
              </a:defRPr>
            </a:lvl2pPr>
            <a:lvl3pPr marL="1143000" indent="-228600" defTabSz="954088">
              <a:defRPr>
                <a:solidFill>
                  <a:schemeClr val="tx1"/>
                </a:solidFill>
                <a:latin typeface="Calibri" pitchFamily="34" charset="0"/>
              </a:defRPr>
            </a:lvl3pPr>
            <a:lvl4pPr marL="1600200" indent="-228600" defTabSz="954088">
              <a:defRPr>
                <a:solidFill>
                  <a:schemeClr val="tx1"/>
                </a:solidFill>
                <a:latin typeface="Calibri" pitchFamily="34" charset="0"/>
              </a:defRPr>
            </a:lvl4pPr>
            <a:lvl5pPr marL="2057400" indent="-228600" defTabSz="954088">
              <a:defRPr>
                <a:solidFill>
                  <a:schemeClr val="tx1"/>
                </a:solidFill>
                <a:latin typeface="Calibri" pitchFamily="34" charset="0"/>
              </a:defRPr>
            </a:lvl5pPr>
            <a:lvl6pPr marL="2514600" indent="-228600" defTabSz="954088" fontAlgn="base">
              <a:spcBef>
                <a:spcPct val="0"/>
              </a:spcBef>
              <a:spcAft>
                <a:spcPct val="0"/>
              </a:spcAft>
              <a:defRPr>
                <a:solidFill>
                  <a:schemeClr val="tx1"/>
                </a:solidFill>
                <a:latin typeface="Calibri" pitchFamily="34" charset="0"/>
              </a:defRPr>
            </a:lvl6pPr>
            <a:lvl7pPr marL="2971800" indent="-228600" defTabSz="954088" fontAlgn="base">
              <a:spcBef>
                <a:spcPct val="0"/>
              </a:spcBef>
              <a:spcAft>
                <a:spcPct val="0"/>
              </a:spcAft>
              <a:defRPr>
                <a:solidFill>
                  <a:schemeClr val="tx1"/>
                </a:solidFill>
                <a:latin typeface="Calibri" pitchFamily="34" charset="0"/>
              </a:defRPr>
            </a:lvl7pPr>
            <a:lvl8pPr marL="3429000" indent="-228600" defTabSz="954088" fontAlgn="base">
              <a:spcBef>
                <a:spcPct val="0"/>
              </a:spcBef>
              <a:spcAft>
                <a:spcPct val="0"/>
              </a:spcAft>
              <a:defRPr>
                <a:solidFill>
                  <a:schemeClr val="tx1"/>
                </a:solidFill>
                <a:latin typeface="Calibri" pitchFamily="34" charset="0"/>
              </a:defRPr>
            </a:lvl8pPr>
            <a:lvl9pPr marL="3886200" indent="-228600" defTabSz="954088" fontAlgn="base">
              <a:spcBef>
                <a:spcPct val="0"/>
              </a:spcBef>
              <a:spcAft>
                <a:spcPct val="0"/>
              </a:spcAft>
              <a:defRPr>
                <a:solidFill>
                  <a:schemeClr val="tx1"/>
                </a:solidFill>
                <a:latin typeface="Calibri" pitchFamily="34" charset="0"/>
              </a:defRPr>
            </a:lvl9pPr>
          </a:lstStyle>
          <a:p>
            <a:pPr algn="r"/>
            <a:fld id="{3412E108-5835-45EC-8FDB-27274B0E3E91}" type="slidenum">
              <a:rPr lang="fr-FR" altLang="fr-FR" sz="1300">
                <a:latin typeface="Arial" pitchFamily="34" charset="0"/>
                <a:ea typeface="ＭＳ Ｐゴシック"/>
                <a:cs typeface="Arial" pitchFamily="34" charset="0"/>
              </a:rPr>
              <a:pPr algn="r"/>
              <a:t>22</a:t>
            </a:fld>
            <a:endParaRPr lang="fr-FR" altLang="fr-FR" sz="1300">
              <a:latin typeface="Arial" pitchFamily="34" charset="0"/>
              <a:ea typeface="ＭＳ Ｐゴシック"/>
              <a:cs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2006" tIns="46003" rIns="92006" bIns="46003" numCol="1" anchor="t" anchorCtr="0" compatLnSpc="1">
            <a:prstTxWarp prst="textNoShape">
              <a:avLst/>
            </a:prstTxWarp>
          </a:bodyPr>
          <a:lstStyle/>
          <a:p>
            <a:pPr>
              <a:spcBef>
                <a:spcPct val="0"/>
              </a:spcBef>
            </a:pPr>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6394B6D-94C1-4051-9167-9465F5B4B6E0}" type="slidenum">
              <a:rPr lang="fr-FR" altLang="fr-FR"/>
              <a:pPr fontAlgn="base">
                <a:spcBef>
                  <a:spcPct val="0"/>
                </a:spcBef>
                <a:spcAft>
                  <a:spcPct val="0"/>
                </a:spcAft>
              </a:pPr>
              <a:t>23</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6E612F-401E-4F06-9E8F-336332A95B98}" type="slidenum">
              <a:rPr lang="fr-FR" altLang="fr-FR"/>
              <a:pPr fontAlgn="base">
                <a:spcBef>
                  <a:spcPct val="0"/>
                </a:spcBef>
                <a:spcAft>
                  <a:spcPct val="0"/>
                </a:spcAft>
              </a:pPr>
              <a:t>24</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BECE2E9-0E9F-456C-80EE-84763E340001}" type="slidenum">
              <a:rPr lang="fr-FR" altLang="fr-FR"/>
              <a:pPr fontAlgn="base">
                <a:spcBef>
                  <a:spcPct val="0"/>
                </a:spcBef>
                <a:spcAft>
                  <a:spcPct val="0"/>
                </a:spcAft>
              </a:pPr>
              <a:t>25</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We have also to respect the rCT rules and to solve many problems, how can we blind, what is a placebo in nutrition, what are the relevant health outcomes are intemediary biomarkers valuable, how to validate them? Shuld we go to long term trails with morbi mortality endpoints and the predimed study is a good exemple, and in which population at risk or healhy subjects… </a:t>
            </a:r>
          </a:p>
          <a:p>
            <a:pPr>
              <a:spcBef>
                <a:spcPct val="0"/>
              </a:spcBef>
            </a:pPr>
            <a:r>
              <a:rPr lang="fr-FR" altLang="fr-FR" smtClean="0"/>
              <a:t>We should answer this question if we want to reply to this kind of agressive editorial!</a:t>
            </a:r>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8400A4C-2CC4-487D-8F87-2D9668C21572}" type="slidenum">
              <a:rPr lang="fr-FR" altLang="fr-FR"/>
              <a:pPr fontAlgn="base">
                <a:spcBef>
                  <a:spcPct val="0"/>
                </a:spcBef>
                <a:spcAft>
                  <a:spcPct val="0"/>
                </a:spcAft>
              </a:pPr>
              <a:t>26</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ea typeface="ＭＳ Ｐゴシック"/>
              <a:cs typeface="ＭＳ Ｐゴシック"/>
            </a:endParaRPr>
          </a:p>
        </p:txBody>
      </p:sp>
      <p:sp>
        <p:nvSpPr>
          <p:cNvPr id="46084" name="Slide Number Placeholder 3"/>
          <p:cNvSpPr txBox="1">
            <a:spLocks noGrp="1"/>
          </p:cNvSpPr>
          <p:nvPr/>
        </p:nvSpPr>
        <p:spPr bwMode="auto">
          <a:xfrm>
            <a:off x="3886200" y="8683625"/>
            <a:ext cx="29702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9" tIns="47319" rIns="94639" bIns="47319" anchor="b"/>
          <a:lstStyle>
            <a:lvl1pPr defTabSz="471488">
              <a:defRPr>
                <a:solidFill>
                  <a:schemeClr val="tx1"/>
                </a:solidFill>
                <a:latin typeface="Calibri" pitchFamily="34" charset="0"/>
              </a:defRPr>
            </a:lvl1pPr>
            <a:lvl2pPr marL="742950" indent="-285750" defTabSz="471488">
              <a:defRPr>
                <a:solidFill>
                  <a:schemeClr val="tx1"/>
                </a:solidFill>
                <a:latin typeface="Calibri" pitchFamily="34" charset="0"/>
              </a:defRPr>
            </a:lvl2pPr>
            <a:lvl3pPr marL="1143000" indent="-228600" defTabSz="471488">
              <a:defRPr>
                <a:solidFill>
                  <a:schemeClr val="tx1"/>
                </a:solidFill>
                <a:latin typeface="Calibri" pitchFamily="34" charset="0"/>
              </a:defRPr>
            </a:lvl3pPr>
            <a:lvl4pPr marL="1600200" indent="-228600" defTabSz="471488">
              <a:defRPr>
                <a:solidFill>
                  <a:schemeClr val="tx1"/>
                </a:solidFill>
                <a:latin typeface="Calibri" pitchFamily="34" charset="0"/>
              </a:defRPr>
            </a:lvl4pPr>
            <a:lvl5pPr marL="2057400" indent="-228600" defTabSz="471488">
              <a:defRPr>
                <a:solidFill>
                  <a:schemeClr val="tx1"/>
                </a:solidFill>
                <a:latin typeface="Calibri" pitchFamily="34" charset="0"/>
              </a:defRPr>
            </a:lvl5pPr>
            <a:lvl6pPr marL="2514600" indent="-228600" defTabSz="471488" fontAlgn="base">
              <a:spcBef>
                <a:spcPct val="0"/>
              </a:spcBef>
              <a:spcAft>
                <a:spcPct val="0"/>
              </a:spcAft>
              <a:defRPr>
                <a:solidFill>
                  <a:schemeClr val="tx1"/>
                </a:solidFill>
                <a:latin typeface="Calibri" pitchFamily="34" charset="0"/>
              </a:defRPr>
            </a:lvl6pPr>
            <a:lvl7pPr marL="2971800" indent="-228600" defTabSz="471488" fontAlgn="base">
              <a:spcBef>
                <a:spcPct val="0"/>
              </a:spcBef>
              <a:spcAft>
                <a:spcPct val="0"/>
              </a:spcAft>
              <a:defRPr>
                <a:solidFill>
                  <a:schemeClr val="tx1"/>
                </a:solidFill>
                <a:latin typeface="Calibri" pitchFamily="34" charset="0"/>
              </a:defRPr>
            </a:lvl7pPr>
            <a:lvl8pPr marL="3429000" indent="-228600" defTabSz="471488" fontAlgn="base">
              <a:spcBef>
                <a:spcPct val="0"/>
              </a:spcBef>
              <a:spcAft>
                <a:spcPct val="0"/>
              </a:spcAft>
              <a:defRPr>
                <a:solidFill>
                  <a:schemeClr val="tx1"/>
                </a:solidFill>
                <a:latin typeface="Calibri" pitchFamily="34" charset="0"/>
              </a:defRPr>
            </a:lvl8pPr>
            <a:lvl9pPr marL="3886200" indent="-228600" defTabSz="471488" fontAlgn="base">
              <a:spcBef>
                <a:spcPct val="0"/>
              </a:spcBef>
              <a:spcAft>
                <a:spcPct val="0"/>
              </a:spcAft>
              <a:defRPr>
                <a:solidFill>
                  <a:schemeClr val="tx1"/>
                </a:solidFill>
                <a:latin typeface="Calibri" pitchFamily="34" charset="0"/>
              </a:defRPr>
            </a:lvl9pPr>
          </a:lstStyle>
          <a:p>
            <a:pPr algn="r"/>
            <a:fld id="{22BBCC3F-1709-452C-9080-DAA7FA76FF92}" type="slidenum">
              <a:rPr lang="en-US" altLang="fr-FR" sz="1200"/>
              <a:pPr algn="r"/>
              <a:t>27</a:t>
            </a:fld>
            <a:endParaRPr lang="en-US" altLang="fr-FR" sz="1200"/>
          </a:p>
        </p:txBody>
      </p:sp>
      <p:sp>
        <p:nvSpPr>
          <p:cNvPr id="46085"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fr-FR" altLang="fr-FR"/>
          </a:p>
        </p:txBody>
      </p:sp>
      <p:sp>
        <p:nvSpPr>
          <p:cNvPr id="46086"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E1262C6-002E-4E49-B0E7-60D163D0F9ED}" type="slidenum">
              <a:rPr lang="fr-FR" altLang="fr-FR"/>
              <a:pPr fontAlgn="base">
                <a:spcBef>
                  <a:spcPct val="0"/>
                </a:spcBef>
                <a:spcAft>
                  <a:spcPct val="0"/>
                </a:spcAft>
              </a:pPr>
              <a:t>27</a:t>
            </a:fld>
            <a:endParaRPr lang="fr-FR" altLang="fr-FR"/>
          </a:p>
        </p:txBody>
      </p:sp>
      <p:sp>
        <p:nvSpPr>
          <p:cNvPr id="46087" name="Espace réservé de l'en-tête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08AB5AF-86C1-477C-AC96-9992B9A832E0}" type="datetimeFigureOut">
              <a:rPr lang="fr-FR"/>
              <a:pPr>
                <a:defRPr/>
              </a:pPr>
              <a:t>09/04/2014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2765E27-C4E7-4E1E-B9F6-A0CCEBFE1851}" type="slidenum">
              <a:rPr lang="fr-FR"/>
              <a:pPr>
                <a:defRPr/>
              </a:pPr>
              <a:t>‹#›</a:t>
            </a:fld>
            <a:endParaRPr lang="fr-FR"/>
          </a:p>
        </p:txBody>
      </p:sp>
    </p:spTree>
    <p:extLst>
      <p:ext uri="{BB962C8B-B14F-4D97-AF65-F5344CB8AC3E}">
        <p14:creationId xmlns:p14="http://schemas.microsoft.com/office/powerpoint/2010/main" val="406616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650DD29-01D8-45A7-86D2-03333BDF7D32}" type="datetimeFigureOut">
              <a:rPr lang="fr-FR"/>
              <a:pPr>
                <a:defRPr/>
              </a:pPr>
              <a:t>09/04/2014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C998BCE-DC94-4884-B33C-ADEA768F943F}" type="slidenum">
              <a:rPr lang="fr-FR"/>
              <a:pPr>
                <a:defRPr/>
              </a:pPr>
              <a:t>‹#›</a:t>
            </a:fld>
            <a:endParaRPr lang="fr-FR"/>
          </a:p>
        </p:txBody>
      </p:sp>
    </p:spTree>
    <p:extLst>
      <p:ext uri="{BB962C8B-B14F-4D97-AF65-F5344CB8AC3E}">
        <p14:creationId xmlns:p14="http://schemas.microsoft.com/office/powerpoint/2010/main" val="29534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D66070B-B0B2-4259-A23A-E0F1BEFB8CB6}" type="datetimeFigureOut">
              <a:rPr lang="fr-FR"/>
              <a:pPr>
                <a:defRPr/>
              </a:pPr>
              <a:t>09/04/2014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AF03BF3-E349-41CB-B59E-F0F9786FBD3F}" type="slidenum">
              <a:rPr lang="fr-FR"/>
              <a:pPr>
                <a:defRPr/>
              </a:pPr>
              <a:t>‹#›</a:t>
            </a:fld>
            <a:endParaRPr lang="fr-FR"/>
          </a:p>
        </p:txBody>
      </p:sp>
    </p:spTree>
    <p:extLst>
      <p:ext uri="{BB962C8B-B14F-4D97-AF65-F5344CB8AC3E}">
        <p14:creationId xmlns:p14="http://schemas.microsoft.com/office/powerpoint/2010/main" val="329652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0E3135DE-7FFD-44D2-AED0-229046B77BEC}" type="datetimeFigureOut">
              <a:rPr lang="fr-FR"/>
              <a:pPr>
                <a:defRPr/>
              </a:pPr>
              <a:t>09/04/2014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FE80F55-6A79-4CCB-AC00-8E21634A6072}" type="slidenum">
              <a:rPr lang="fr-FR"/>
              <a:pPr>
                <a:defRPr/>
              </a:pPr>
              <a:t>‹#›</a:t>
            </a:fld>
            <a:endParaRPr lang="fr-FR"/>
          </a:p>
        </p:txBody>
      </p:sp>
    </p:spTree>
    <p:extLst>
      <p:ext uri="{BB962C8B-B14F-4D97-AF65-F5344CB8AC3E}">
        <p14:creationId xmlns:p14="http://schemas.microsoft.com/office/powerpoint/2010/main" val="327232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371328B-E63C-43E3-9202-F884381C1628}" type="datetimeFigureOut">
              <a:rPr lang="fr-FR"/>
              <a:pPr>
                <a:defRPr/>
              </a:pPr>
              <a:t>09/04/2014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0C9832D-82E3-4A56-9A46-E47B6C79C524}" type="slidenum">
              <a:rPr lang="fr-FR"/>
              <a:pPr>
                <a:defRPr/>
              </a:pPr>
              <a:t>‹#›</a:t>
            </a:fld>
            <a:endParaRPr lang="fr-FR"/>
          </a:p>
        </p:txBody>
      </p:sp>
    </p:spTree>
    <p:extLst>
      <p:ext uri="{BB962C8B-B14F-4D97-AF65-F5344CB8AC3E}">
        <p14:creationId xmlns:p14="http://schemas.microsoft.com/office/powerpoint/2010/main" val="22575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BF425C7-5B2A-4012-9437-3A6E46989B89}" type="datetimeFigureOut">
              <a:rPr lang="fr-FR"/>
              <a:pPr>
                <a:defRPr/>
              </a:pPr>
              <a:t>09/04/2014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329AA17-BA07-4D9B-A206-450E3BA9E462}" type="slidenum">
              <a:rPr lang="fr-FR"/>
              <a:pPr>
                <a:defRPr/>
              </a:pPr>
              <a:t>‹#›</a:t>
            </a:fld>
            <a:endParaRPr lang="fr-FR"/>
          </a:p>
        </p:txBody>
      </p:sp>
    </p:spTree>
    <p:extLst>
      <p:ext uri="{BB962C8B-B14F-4D97-AF65-F5344CB8AC3E}">
        <p14:creationId xmlns:p14="http://schemas.microsoft.com/office/powerpoint/2010/main" val="83820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1B3C402-634D-4E28-A26A-CD7AB2347952}" type="datetimeFigureOut">
              <a:rPr lang="fr-FR"/>
              <a:pPr>
                <a:defRPr/>
              </a:pPr>
              <a:t>09/04/2014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762B801-82A6-4F2D-8A65-74561A43730F}" type="slidenum">
              <a:rPr lang="fr-FR"/>
              <a:pPr>
                <a:defRPr/>
              </a:pPr>
              <a:t>‹#›</a:t>
            </a:fld>
            <a:endParaRPr lang="fr-FR"/>
          </a:p>
        </p:txBody>
      </p:sp>
    </p:spTree>
    <p:extLst>
      <p:ext uri="{BB962C8B-B14F-4D97-AF65-F5344CB8AC3E}">
        <p14:creationId xmlns:p14="http://schemas.microsoft.com/office/powerpoint/2010/main" val="71115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7B76789-533F-49A3-AE12-D66247D22B81}" type="datetimeFigureOut">
              <a:rPr lang="fr-FR"/>
              <a:pPr>
                <a:defRPr/>
              </a:pPr>
              <a:t>09/04/2014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A626254-B60C-4E29-A153-D5DA5B75340E}" type="slidenum">
              <a:rPr lang="fr-FR"/>
              <a:pPr>
                <a:defRPr/>
              </a:pPr>
              <a:t>‹#›</a:t>
            </a:fld>
            <a:endParaRPr lang="fr-FR"/>
          </a:p>
        </p:txBody>
      </p:sp>
    </p:spTree>
    <p:extLst>
      <p:ext uri="{BB962C8B-B14F-4D97-AF65-F5344CB8AC3E}">
        <p14:creationId xmlns:p14="http://schemas.microsoft.com/office/powerpoint/2010/main" val="381732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43469A4-50E4-4699-97EB-FF0B91AB6203}" type="datetimeFigureOut">
              <a:rPr lang="fr-FR"/>
              <a:pPr>
                <a:defRPr/>
              </a:pPr>
              <a:t>09/04/2014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D215190-CC55-40E5-A668-35B73EAC41D1}" type="slidenum">
              <a:rPr lang="fr-FR"/>
              <a:pPr>
                <a:defRPr/>
              </a:pPr>
              <a:t>‹#›</a:t>
            </a:fld>
            <a:endParaRPr lang="fr-FR"/>
          </a:p>
        </p:txBody>
      </p:sp>
    </p:spTree>
    <p:extLst>
      <p:ext uri="{BB962C8B-B14F-4D97-AF65-F5344CB8AC3E}">
        <p14:creationId xmlns:p14="http://schemas.microsoft.com/office/powerpoint/2010/main" val="404612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832B959-52F9-4036-BA70-425699E8EC84}" type="datetimeFigureOut">
              <a:rPr lang="fr-FR"/>
              <a:pPr>
                <a:defRPr/>
              </a:pPr>
              <a:t>09/04/2014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0B4A257-7533-4780-8F00-A12798D5082D}" type="slidenum">
              <a:rPr lang="fr-FR"/>
              <a:pPr>
                <a:defRPr/>
              </a:pPr>
              <a:t>‹#›</a:t>
            </a:fld>
            <a:endParaRPr lang="fr-FR"/>
          </a:p>
        </p:txBody>
      </p:sp>
    </p:spTree>
    <p:extLst>
      <p:ext uri="{BB962C8B-B14F-4D97-AF65-F5344CB8AC3E}">
        <p14:creationId xmlns:p14="http://schemas.microsoft.com/office/powerpoint/2010/main" val="388393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41D74F3-469C-43A9-A144-B4664A2FA298}" type="datetimeFigureOut">
              <a:rPr lang="fr-FR"/>
              <a:pPr>
                <a:defRPr/>
              </a:pPr>
              <a:t>09/04/2014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8E6455D-4457-4958-A8E7-67C76751F22E}" type="slidenum">
              <a:rPr lang="fr-FR"/>
              <a:pPr>
                <a:defRPr/>
              </a:pPr>
              <a:t>‹#›</a:t>
            </a:fld>
            <a:endParaRPr lang="fr-FR"/>
          </a:p>
        </p:txBody>
      </p:sp>
    </p:spTree>
    <p:extLst>
      <p:ext uri="{BB962C8B-B14F-4D97-AF65-F5344CB8AC3E}">
        <p14:creationId xmlns:p14="http://schemas.microsoft.com/office/powerpoint/2010/main" val="983613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C2A95D9-771C-4949-951C-008A01FC0F7B}" type="datetimeFigureOut">
              <a:rPr lang="fr-FR"/>
              <a:pPr>
                <a:defRPr/>
              </a:pPr>
              <a:t>09/04/2014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8620E3-820A-4842-B557-11ED6FF3B999}"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30.jpeg"/><Relationship Id="rId13" Type="http://schemas.openxmlformats.org/officeDocument/2006/relationships/hyperlink" Target="http://ifr62.univ-lyon1.fr/laboratoires.php?id=45" TargetMode="External"/><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png"/><Relationship Id="rId17" Type="http://schemas.openxmlformats.org/officeDocument/2006/relationships/image" Target="../media/image34.jpeg"/><Relationship Id="rId18" Type="http://schemas.openxmlformats.org/officeDocument/2006/relationships/oleObject" Target="file:///\\localhost\Users\martinelaville\Documents\DIA\Macintosh%20HD:Users:michelovize:Desktop:IHU:ANR_IHU_2011:Logos%20UdL%20et%20UCBL%20court.doc!OLE_LINK2" TargetMode="External"/><Relationship Id="rId19"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jpeg"/><Relationship Id="rId11"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png"/><Relationship Id="rId8" Type="http://schemas.openxmlformats.org/officeDocument/2006/relationships/image" Target="../media/image37.png"/><Relationship Id="rId9" Type="http://schemas.openxmlformats.org/officeDocument/2006/relationships/image" Target="../media/image51.jpeg"/><Relationship Id="rId10" Type="http://schemas.openxmlformats.org/officeDocument/2006/relationships/image" Target="../media/image52.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1" Type="http://schemas.openxmlformats.org/officeDocument/2006/relationships/image" Target="../media/image57.jpeg"/><Relationship Id="rId12" Type="http://schemas.openxmlformats.org/officeDocument/2006/relationships/image" Target="../media/image58.jpeg"/><Relationship Id="rId13" Type="http://schemas.openxmlformats.org/officeDocument/2006/relationships/image" Target="../media/image59.jpe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jpeg"/><Relationship Id="rId7" Type="http://schemas.openxmlformats.org/officeDocument/2006/relationships/image" Target="../media/image56.png"/><Relationship Id="rId8" Type="http://schemas.openxmlformats.org/officeDocument/2006/relationships/hyperlink" Target="http://ifr62.univ-lyon1.fr/laboratoires.php?id=45" TargetMode="External"/><Relationship Id="rId9" Type="http://schemas.openxmlformats.org/officeDocument/2006/relationships/image" Target="../media/image31.jpeg"/><Relationship Id="rId10"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1" Type="http://schemas.openxmlformats.org/officeDocument/2006/relationships/image" Target="../media/image65.png"/><Relationship Id="rId12"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0.jpeg"/><Relationship Id="rId4" Type="http://schemas.openxmlformats.org/officeDocument/2006/relationships/image" Target="../media/image21.jpeg"/><Relationship Id="rId5" Type="http://schemas.openxmlformats.org/officeDocument/2006/relationships/image" Target="../media/image33.png"/><Relationship Id="rId6" Type="http://schemas.openxmlformats.org/officeDocument/2006/relationships/image" Target="../media/image34.jpe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s>
</file>

<file path=ppt/slides/_rels/slide28.xml.rels><?xml version="1.0" encoding="UTF-8" standalone="yes"?>
<Relationships xmlns="http://schemas.openxmlformats.org/package/2006/relationships"><Relationship Id="rId11" Type="http://schemas.openxmlformats.org/officeDocument/2006/relationships/image" Target="../media/image72.png"/><Relationship Id="rId12" Type="http://schemas.openxmlformats.org/officeDocument/2006/relationships/image" Target="../media/image33.png"/><Relationship Id="rId13"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7.png"/><Relationship Id="rId4" Type="http://schemas.openxmlformats.org/officeDocument/2006/relationships/image" Target="../media/image68.jpeg"/><Relationship Id="rId5" Type="http://schemas.openxmlformats.org/officeDocument/2006/relationships/hyperlink" Target="http://www.groupe-nutrisens.fr/" TargetMode="External"/><Relationship Id="rId6" Type="http://schemas.openxmlformats.org/officeDocument/2006/relationships/image" Target="../media/image69.jpeg"/><Relationship Id="rId7" Type="http://schemas.openxmlformats.org/officeDocument/2006/relationships/hyperlink" Target="http://www.roquette.fr/" TargetMode="External"/><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jpeg"/><Relationship Id="rId5" Type="http://schemas.openxmlformats.org/officeDocument/2006/relationships/image" Target="cid:image004.jpg@01CE6DA4.51A9A6E0" TargetMode="External"/><Relationship Id="rId1" Type="http://schemas.openxmlformats.org/officeDocument/2006/relationships/slideLayout" Target="../slideLayouts/slideLayout6.xml"/><Relationship Id="rId2"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7" Type="http://schemas.openxmlformats.org/officeDocument/2006/relationships/image" Target="../media/image85.png"/><Relationship Id="rId8" Type="http://schemas.openxmlformats.org/officeDocument/2006/relationships/image" Target="../media/image86.png"/><Relationship Id="rId9" Type="http://schemas.openxmlformats.org/officeDocument/2006/relationships/image" Target="../media/image87.png"/><Relationship Id="rId10" Type="http://schemas.openxmlformats.org/officeDocument/2006/relationships/image" Target="../media/image51.jpeg"/><Relationship Id="rId1" Type="http://schemas.openxmlformats.org/officeDocument/2006/relationships/slideLayout" Target="../slideLayouts/slideLayout6.xml"/><Relationship Id="rId2"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png"/><Relationship Id="rId1" Type="http://schemas.openxmlformats.org/officeDocument/2006/relationships/slideLayout" Target="../slideLayouts/slideLayout6.xml"/><Relationship Id="rId2" Type="http://schemas.openxmlformats.org/officeDocument/2006/relationships/image" Target="../media/image8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1.jpeg"/><Relationship Id="rId3" Type="http://schemas.openxmlformats.org/officeDocument/2006/relationships/image" Target="../media/image92.jpe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emf"/><Relationship Id="rId6" Type="http://schemas.openxmlformats.org/officeDocument/2006/relationships/image" Target="../media/image97.png"/><Relationship Id="rId7" Type="http://schemas.openxmlformats.org/officeDocument/2006/relationships/image" Target="../media/image98.png"/><Relationship Id="rId1" Type="http://schemas.openxmlformats.org/officeDocument/2006/relationships/slideLayout" Target="../slideLayouts/slideLayout6.xml"/><Relationship Id="rId2" Type="http://schemas.openxmlformats.org/officeDocument/2006/relationships/image" Target="../media/image9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26988"/>
            <a:ext cx="3009900" cy="147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513" y="1546225"/>
            <a:ext cx="9144000" cy="46038"/>
          </a:xfrm>
          <a:prstGeom prst="rect">
            <a:avLst/>
          </a:prstGeom>
          <a:solidFill>
            <a:srgbClr val="90B53A"/>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
        <p:nvSpPr>
          <p:cNvPr id="6" name="Rectangle 5"/>
          <p:cNvSpPr/>
          <p:nvPr/>
        </p:nvSpPr>
        <p:spPr>
          <a:xfrm>
            <a:off x="2601913" y="1819275"/>
            <a:ext cx="6578600" cy="46038"/>
          </a:xfrm>
          <a:prstGeom prst="rect">
            <a:avLst/>
          </a:prstGeom>
          <a:solidFill>
            <a:srgbClr val="B35179"/>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
        <p:nvSpPr>
          <p:cNvPr id="7" name="Rectangle 6"/>
          <p:cNvSpPr/>
          <p:nvPr/>
        </p:nvSpPr>
        <p:spPr>
          <a:xfrm>
            <a:off x="844550" y="1638300"/>
            <a:ext cx="8335963" cy="46038"/>
          </a:xfrm>
          <a:prstGeom prst="rect">
            <a:avLst/>
          </a:prstGeom>
          <a:solidFill>
            <a:srgbClr val="EF7F2D"/>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
        <p:nvSpPr>
          <p:cNvPr id="8" name="Rectangle 7"/>
          <p:cNvSpPr/>
          <p:nvPr/>
        </p:nvSpPr>
        <p:spPr>
          <a:xfrm>
            <a:off x="1819275" y="1733550"/>
            <a:ext cx="7361238" cy="46038"/>
          </a:xfrm>
          <a:prstGeom prst="rect">
            <a:avLst/>
          </a:prstGeom>
          <a:solidFill>
            <a:srgbClr val="00A4B0"/>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
        <p:nvSpPr>
          <p:cNvPr id="2055" name="Titre 1"/>
          <p:cNvSpPr>
            <a:spLocks noGrp="1"/>
          </p:cNvSpPr>
          <p:nvPr>
            <p:ph type="ctrTitle"/>
          </p:nvPr>
        </p:nvSpPr>
        <p:spPr>
          <a:xfrm>
            <a:off x="1219200" y="2590800"/>
            <a:ext cx="7031038" cy="1809750"/>
          </a:xfrm>
        </p:spPr>
        <p:txBody>
          <a:bodyPr/>
          <a:lstStyle/>
          <a:p>
            <a:r>
              <a:rPr lang="fr-FR" altLang="fr-FR" sz="4000" b="1" smtClean="0"/>
              <a:t>CRNH’s Historical context</a:t>
            </a:r>
          </a:p>
        </p:txBody>
      </p:sp>
      <p:grpSp>
        <p:nvGrpSpPr>
          <p:cNvPr id="10" name="Groupe 22"/>
          <p:cNvGrpSpPr>
            <a:grpSpLocks/>
          </p:cNvGrpSpPr>
          <p:nvPr/>
        </p:nvGrpSpPr>
        <p:grpSpPr bwMode="auto">
          <a:xfrm>
            <a:off x="1066800" y="2209800"/>
            <a:ext cx="7585075" cy="4052888"/>
            <a:chOff x="1115616" y="2636911"/>
            <a:chExt cx="7128792" cy="3672409"/>
          </a:xfrm>
          <a:gradFill flip="none" rotWithShape="1">
            <a:gsLst>
              <a:gs pos="0">
                <a:srgbClr val="863B59">
                  <a:shade val="30000"/>
                  <a:satMod val="115000"/>
                </a:srgbClr>
              </a:gs>
              <a:gs pos="50000">
                <a:srgbClr val="863B59">
                  <a:shade val="67500"/>
                  <a:satMod val="115000"/>
                </a:srgbClr>
              </a:gs>
              <a:gs pos="100000">
                <a:srgbClr val="863B59">
                  <a:shade val="100000"/>
                  <a:satMod val="115000"/>
                </a:srgbClr>
              </a:gs>
            </a:gsLst>
            <a:path path="circle">
              <a:fillToRect r="100000" b="100000"/>
            </a:path>
            <a:tileRect l="-100000" t="-100000"/>
          </a:gradFill>
        </p:grpSpPr>
        <p:sp>
          <p:nvSpPr>
            <p:cNvPr id="11" name="Forme libre 10"/>
            <p:cNvSpPr/>
            <p:nvPr/>
          </p:nvSpPr>
          <p:spPr>
            <a:xfrm>
              <a:off x="1115616" y="3068451"/>
              <a:ext cx="6781156" cy="3240869"/>
            </a:xfrm>
            <a:custGeom>
              <a:avLst/>
              <a:gdLst>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29854 w 6899284"/>
                <a:gd name="connsiteY0" fmla="*/ 0 h 3234690"/>
                <a:gd name="connsiteX1" fmla="*/ 178444 w 6899284"/>
                <a:gd name="connsiteY1" fmla="*/ 3120390 h 3234690"/>
                <a:gd name="connsiteX2" fmla="*/ 6899284 w 6899284"/>
                <a:gd name="connsiteY2" fmla="*/ 3234690 h 3234690"/>
                <a:gd name="connsiteX3" fmla="*/ 384184 w 6899284"/>
                <a:gd name="connsiteY3" fmla="*/ 2834640 h 3234690"/>
                <a:gd name="connsiteX4" fmla="*/ 29854 w 6899284"/>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89284"/>
                <a:gd name="connsiteX1" fmla="*/ 219380 w 6940220"/>
                <a:gd name="connsiteY1" fmla="*/ 3120390 h 3289284"/>
                <a:gd name="connsiteX2" fmla="*/ 6940220 w 6940220"/>
                <a:gd name="connsiteY2" fmla="*/ 3234690 h 3289284"/>
                <a:gd name="connsiteX3" fmla="*/ 425120 w 6940220"/>
                <a:gd name="connsiteY3" fmla="*/ 2834640 h 3289284"/>
                <a:gd name="connsiteX4" fmla="*/ 70790 w 6940220"/>
                <a:gd name="connsiteY4" fmla="*/ 0 h 3289284"/>
                <a:gd name="connsiteX0" fmla="*/ 99689 w 6969119"/>
                <a:gd name="connsiteY0" fmla="*/ 0 h 3289284"/>
                <a:gd name="connsiteX1" fmla="*/ 248279 w 6969119"/>
                <a:gd name="connsiteY1" fmla="*/ 3120390 h 3289284"/>
                <a:gd name="connsiteX2" fmla="*/ 6969119 w 6969119"/>
                <a:gd name="connsiteY2" fmla="*/ 3234690 h 3289284"/>
                <a:gd name="connsiteX3" fmla="*/ 454019 w 6969119"/>
                <a:gd name="connsiteY3" fmla="*/ 2834640 h 3289284"/>
                <a:gd name="connsiteX4" fmla="*/ 99689 w 6969119"/>
                <a:gd name="connsiteY4" fmla="*/ 0 h 3289284"/>
                <a:gd name="connsiteX0" fmla="*/ 99689 w 6969119"/>
                <a:gd name="connsiteY0" fmla="*/ 0 h 3279140"/>
                <a:gd name="connsiteX1" fmla="*/ 248279 w 6969119"/>
                <a:gd name="connsiteY1" fmla="*/ 3120390 h 3279140"/>
                <a:gd name="connsiteX2" fmla="*/ 6969119 w 6969119"/>
                <a:gd name="connsiteY2" fmla="*/ 3234690 h 3279140"/>
                <a:gd name="connsiteX3" fmla="*/ 454019 w 6969119"/>
                <a:gd name="connsiteY3" fmla="*/ 2834640 h 3279140"/>
                <a:gd name="connsiteX4" fmla="*/ 99689 w 6969119"/>
                <a:gd name="connsiteY4" fmla="*/ 0 h 3279140"/>
                <a:gd name="connsiteX0" fmla="*/ 102009 w 6971439"/>
                <a:gd name="connsiteY0" fmla="*/ 0 h 3279140"/>
                <a:gd name="connsiteX1" fmla="*/ 250599 w 6971439"/>
                <a:gd name="connsiteY1" fmla="*/ 3120390 h 3279140"/>
                <a:gd name="connsiteX2" fmla="*/ 6971439 w 6971439"/>
                <a:gd name="connsiteY2" fmla="*/ 3234690 h 3279140"/>
                <a:gd name="connsiteX3" fmla="*/ 456339 w 6971439"/>
                <a:gd name="connsiteY3" fmla="*/ 2834640 h 3279140"/>
                <a:gd name="connsiteX4" fmla="*/ 102009 w 6971439"/>
                <a:gd name="connsiteY4" fmla="*/ 0 h 3279140"/>
                <a:gd name="connsiteX0" fmla="*/ 102009 w 6971439"/>
                <a:gd name="connsiteY0" fmla="*/ 0 h 3315591"/>
                <a:gd name="connsiteX1" fmla="*/ 250599 w 6971439"/>
                <a:gd name="connsiteY1" fmla="*/ 3120390 h 3315591"/>
                <a:gd name="connsiteX2" fmla="*/ 6971439 w 6971439"/>
                <a:gd name="connsiteY2" fmla="*/ 3234690 h 3315591"/>
                <a:gd name="connsiteX3" fmla="*/ 456339 w 6971439"/>
                <a:gd name="connsiteY3" fmla="*/ 2834640 h 3315591"/>
                <a:gd name="connsiteX4" fmla="*/ 102009 w 6971439"/>
                <a:gd name="connsiteY4" fmla="*/ 0 h 3315591"/>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439" h="3374152">
                  <a:moveTo>
                    <a:pt x="102009" y="0"/>
                  </a:moveTo>
                  <a:cubicBezTo>
                    <a:pt x="38723" y="1087631"/>
                    <a:pt x="-155192" y="2584962"/>
                    <a:pt x="250599" y="3120390"/>
                  </a:cubicBezTo>
                  <a:cubicBezTo>
                    <a:pt x="359258" y="3419748"/>
                    <a:pt x="4385043" y="3449518"/>
                    <a:pt x="6971439" y="3234690"/>
                  </a:cubicBezTo>
                  <a:cubicBezTo>
                    <a:pt x="2672489" y="3266440"/>
                    <a:pt x="615172" y="3157995"/>
                    <a:pt x="456339" y="2834640"/>
                  </a:cubicBezTo>
                  <a:cubicBezTo>
                    <a:pt x="5720" y="2210394"/>
                    <a:pt x="154804" y="980506"/>
                    <a:pt x="102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Forme libre 11"/>
            <p:cNvSpPr/>
            <p:nvPr/>
          </p:nvSpPr>
          <p:spPr>
            <a:xfrm rot="10800000">
              <a:off x="1475189" y="2636911"/>
              <a:ext cx="6769219" cy="3219291"/>
            </a:xfrm>
            <a:custGeom>
              <a:avLst/>
              <a:gdLst>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29854 w 6899284"/>
                <a:gd name="connsiteY0" fmla="*/ 0 h 3234690"/>
                <a:gd name="connsiteX1" fmla="*/ 178444 w 6899284"/>
                <a:gd name="connsiteY1" fmla="*/ 3120390 h 3234690"/>
                <a:gd name="connsiteX2" fmla="*/ 6899284 w 6899284"/>
                <a:gd name="connsiteY2" fmla="*/ 3234690 h 3234690"/>
                <a:gd name="connsiteX3" fmla="*/ 384184 w 6899284"/>
                <a:gd name="connsiteY3" fmla="*/ 2834640 h 3234690"/>
                <a:gd name="connsiteX4" fmla="*/ 29854 w 6899284"/>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89284"/>
                <a:gd name="connsiteX1" fmla="*/ 219380 w 6940220"/>
                <a:gd name="connsiteY1" fmla="*/ 3120390 h 3289284"/>
                <a:gd name="connsiteX2" fmla="*/ 6940220 w 6940220"/>
                <a:gd name="connsiteY2" fmla="*/ 3234690 h 3289284"/>
                <a:gd name="connsiteX3" fmla="*/ 425120 w 6940220"/>
                <a:gd name="connsiteY3" fmla="*/ 2834640 h 3289284"/>
                <a:gd name="connsiteX4" fmla="*/ 70790 w 6940220"/>
                <a:gd name="connsiteY4" fmla="*/ 0 h 3289284"/>
                <a:gd name="connsiteX0" fmla="*/ 99689 w 6969119"/>
                <a:gd name="connsiteY0" fmla="*/ 0 h 3289284"/>
                <a:gd name="connsiteX1" fmla="*/ 248279 w 6969119"/>
                <a:gd name="connsiteY1" fmla="*/ 3120390 h 3289284"/>
                <a:gd name="connsiteX2" fmla="*/ 6969119 w 6969119"/>
                <a:gd name="connsiteY2" fmla="*/ 3234690 h 3289284"/>
                <a:gd name="connsiteX3" fmla="*/ 454019 w 6969119"/>
                <a:gd name="connsiteY3" fmla="*/ 2834640 h 3289284"/>
                <a:gd name="connsiteX4" fmla="*/ 99689 w 6969119"/>
                <a:gd name="connsiteY4" fmla="*/ 0 h 3289284"/>
                <a:gd name="connsiteX0" fmla="*/ 99689 w 6969119"/>
                <a:gd name="connsiteY0" fmla="*/ 0 h 3279140"/>
                <a:gd name="connsiteX1" fmla="*/ 248279 w 6969119"/>
                <a:gd name="connsiteY1" fmla="*/ 3120390 h 3279140"/>
                <a:gd name="connsiteX2" fmla="*/ 6969119 w 6969119"/>
                <a:gd name="connsiteY2" fmla="*/ 3234690 h 3279140"/>
                <a:gd name="connsiteX3" fmla="*/ 454019 w 6969119"/>
                <a:gd name="connsiteY3" fmla="*/ 2834640 h 3279140"/>
                <a:gd name="connsiteX4" fmla="*/ 99689 w 6969119"/>
                <a:gd name="connsiteY4" fmla="*/ 0 h 3279140"/>
                <a:gd name="connsiteX0" fmla="*/ 102009 w 6971439"/>
                <a:gd name="connsiteY0" fmla="*/ 0 h 3279140"/>
                <a:gd name="connsiteX1" fmla="*/ 250599 w 6971439"/>
                <a:gd name="connsiteY1" fmla="*/ 3120390 h 3279140"/>
                <a:gd name="connsiteX2" fmla="*/ 6971439 w 6971439"/>
                <a:gd name="connsiteY2" fmla="*/ 3234690 h 3279140"/>
                <a:gd name="connsiteX3" fmla="*/ 456339 w 6971439"/>
                <a:gd name="connsiteY3" fmla="*/ 2834640 h 3279140"/>
                <a:gd name="connsiteX4" fmla="*/ 102009 w 6971439"/>
                <a:gd name="connsiteY4" fmla="*/ 0 h 3279140"/>
                <a:gd name="connsiteX0" fmla="*/ 102009 w 6971439"/>
                <a:gd name="connsiteY0" fmla="*/ 0 h 3315591"/>
                <a:gd name="connsiteX1" fmla="*/ 250599 w 6971439"/>
                <a:gd name="connsiteY1" fmla="*/ 3120390 h 3315591"/>
                <a:gd name="connsiteX2" fmla="*/ 6971439 w 6971439"/>
                <a:gd name="connsiteY2" fmla="*/ 3234690 h 3315591"/>
                <a:gd name="connsiteX3" fmla="*/ 456339 w 6971439"/>
                <a:gd name="connsiteY3" fmla="*/ 2834640 h 3315591"/>
                <a:gd name="connsiteX4" fmla="*/ 102009 w 6971439"/>
                <a:gd name="connsiteY4" fmla="*/ 0 h 3315591"/>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439" h="3374152">
                  <a:moveTo>
                    <a:pt x="102009" y="0"/>
                  </a:moveTo>
                  <a:cubicBezTo>
                    <a:pt x="38723" y="1087631"/>
                    <a:pt x="-155192" y="2584962"/>
                    <a:pt x="250599" y="3120390"/>
                  </a:cubicBezTo>
                  <a:cubicBezTo>
                    <a:pt x="359258" y="3419748"/>
                    <a:pt x="4385043" y="3449518"/>
                    <a:pt x="6971439" y="3234690"/>
                  </a:cubicBezTo>
                  <a:cubicBezTo>
                    <a:pt x="2672489" y="3266440"/>
                    <a:pt x="615172" y="3157995"/>
                    <a:pt x="456339" y="2834640"/>
                  </a:cubicBezTo>
                  <a:cubicBezTo>
                    <a:pt x="5720" y="2210394"/>
                    <a:pt x="154804" y="980506"/>
                    <a:pt x="102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403350" y="9525"/>
            <a:ext cx="7840663" cy="1143000"/>
          </a:xfrm>
        </p:spPr>
        <p:txBody>
          <a:bodyPr/>
          <a:lstStyle/>
          <a:p>
            <a:r>
              <a:rPr lang="en-GB" altLang="fr-FR" sz="3200" smtClean="0"/>
              <a:t>Nutritional survey and intervention in cohorts</a:t>
            </a:r>
          </a:p>
        </p:txBody>
      </p:sp>
      <p:pic>
        <p:nvPicPr>
          <p:cNvPr id="11267" name="Image 2"/>
          <p:cNvPicPr>
            <a:picLocks noChangeAspect="1"/>
          </p:cNvPicPr>
          <p:nvPr/>
        </p:nvPicPr>
        <p:blipFill>
          <a:blip r:embed="rId2">
            <a:extLst>
              <a:ext uri="{28A0092B-C50C-407E-A947-70E740481C1C}">
                <a14:useLocalDpi xmlns:a14="http://schemas.microsoft.com/office/drawing/2010/main" val="0"/>
              </a:ext>
            </a:extLst>
          </a:blip>
          <a:srcRect l="13579" t="30302" r="13428" b="11261"/>
          <a:stretch>
            <a:fillRect/>
          </a:stretch>
        </p:blipFill>
        <p:spPr bwMode="auto">
          <a:xfrm>
            <a:off x="1331913" y="2060575"/>
            <a:ext cx="667385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7" y="0"/>
            <a:ext cx="1469379"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57200" y="0"/>
            <a:ext cx="8229600" cy="1143000"/>
          </a:xfrm>
        </p:spPr>
        <p:txBody>
          <a:bodyPr/>
          <a:lstStyle/>
          <a:p>
            <a:r>
              <a:rPr lang="fr-FR" altLang="fr-FR" smtClean="0"/>
              <a:t>Global approach</a:t>
            </a:r>
          </a:p>
        </p:txBody>
      </p:sp>
      <p:pic>
        <p:nvPicPr>
          <p:cNvPr id="12291" name="Image 2"/>
          <p:cNvPicPr>
            <a:picLocks noChangeAspect="1"/>
          </p:cNvPicPr>
          <p:nvPr/>
        </p:nvPicPr>
        <p:blipFill>
          <a:blip r:embed="rId2">
            <a:extLst>
              <a:ext uri="{28A0092B-C50C-407E-A947-70E740481C1C}">
                <a14:useLocalDpi xmlns:a14="http://schemas.microsoft.com/office/drawing/2010/main" val="0"/>
              </a:ext>
            </a:extLst>
          </a:blip>
          <a:srcRect t="13948" r="7292" b="1382"/>
          <a:stretch>
            <a:fillRect/>
          </a:stretch>
        </p:blipFill>
        <p:spPr bwMode="auto">
          <a:xfrm>
            <a:off x="179388" y="1374775"/>
            <a:ext cx="847725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7" y="0"/>
            <a:ext cx="1469379"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endParaRPr lang="fr-FR" altLang="fr-FR" smtClean="0"/>
          </a:p>
        </p:txBody>
      </p:sp>
      <p:pic>
        <p:nvPicPr>
          <p:cNvPr id="13315"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endParaRPr lang="fr-FR" altLang="fr-FR" smtClean="0"/>
          </a:p>
        </p:txBody>
      </p:sp>
      <p:pic>
        <p:nvPicPr>
          <p:cNvPr id="14339"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9144000" cy="66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endParaRPr lang="fr-FR" altLang="fr-FR" smtClean="0"/>
          </a:p>
        </p:txBody>
      </p:sp>
      <p:pic>
        <p:nvPicPr>
          <p:cNvPr id="15363" name="Image 2"/>
          <p:cNvPicPr>
            <a:picLocks noChangeAspect="1"/>
          </p:cNvPicPr>
          <p:nvPr/>
        </p:nvPicPr>
        <p:blipFill>
          <a:blip r:embed="rId2">
            <a:extLst>
              <a:ext uri="{28A0092B-C50C-407E-A947-70E740481C1C}">
                <a14:useLocalDpi xmlns:a14="http://schemas.microsoft.com/office/drawing/2010/main" val="0"/>
              </a:ext>
            </a:extLst>
          </a:blip>
          <a:srcRect r="4254"/>
          <a:stretch>
            <a:fillRect/>
          </a:stretch>
        </p:blipFill>
        <p:spPr bwMode="auto">
          <a:xfrm>
            <a:off x="26988" y="0"/>
            <a:ext cx="9117012"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endParaRPr lang="fr-FR" altLang="fr-FR" smtClean="0"/>
          </a:p>
        </p:txBody>
      </p:sp>
      <p:pic>
        <p:nvPicPr>
          <p:cNvPr id="16387"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1542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57200" y="-26988"/>
            <a:ext cx="8229600" cy="1143001"/>
          </a:xfrm>
        </p:spPr>
        <p:txBody>
          <a:bodyPr/>
          <a:lstStyle/>
          <a:p>
            <a:r>
              <a:rPr lang="en-GB" altLang="fr-FR" smtClean="0"/>
              <a:t>Regional role of CRNH</a:t>
            </a:r>
          </a:p>
        </p:txBody>
      </p:sp>
      <p:sp>
        <p:nvSpPr>
          <p:cNvPr id="4" name="ZoneTexte 3"/>
          <p:cNvSpPr txBox="1"/>
          <p:nvPr/>
        </p:nvSpPr>
        <p:spPr>
          <a:xfrm>
            <a:off x="241300" y="1487488"/>
            <a:ext cx="8445500" cy="5170487"/>
          </a:xfrm>
          <a:prstGeom prst="rect">
            <a:avLst/>
          </a:prstGeom>
          <a:noFill/>
        </p:spPr>
        <p:txBody>
          <a:bodyPr>
            <a:spAutoFit/>
          </a:bodyPr>
          <a:lstStyle/>
          <a:p>
            <a:pPr marL="285750" indent="-285750" fontAlgn="auto">
              <a:spcBef>
                <a:spcPts val="0"/>
              </a:spcBef>
              <a:spcAft>
                <a:spcPts val="0"/>
              </a:spcAft>
              <a:buFont typeface="Arial"/>
              <a:buChar char="•"/>
              <a:defRPr/>
            </a:pPr>
            <a:r>
              <a:rPr lang="en-GB" sz="2400" dirty="0">
                <a:latin typeface="+mn-lt"/>
              </a:rPr>
              <a:t>Development of local research in human Nutrition </a:t>
            </a:r>
          </a:p>
          <a:p>
            <a:pPr fontAlgn="auto">
              <a:spcBef>
                <a:spcPts val="0"/>
              </a:spcBef>
              <a:spcAft>
                <a:spcPts val="0"/>
              </a:spcAft>
              <a:defRPr/>
            </a:pPr>
            <a:r>
              <a:rPr lang="en-GB" sz="2400" dirty="0">
                <a:latin typeface="+mn-lt"/>
              </a:rPr>
              <a:t>by bringing tools, methodology and knowledge in human nutrition </a:t>
            </a:r>
          </a:p>
          <a:p>
            <a:pPr fontAlgn="auto">
              <a:spcBef>
                <a:spcPts val="0"/>
              </a:spcBef>
              <a:spcAft>
                <a:spcPts val="0"/>
              </a:spcAft>
              <a:defRPr/>
            </a:pPr>
            <a:r>
              <a:rPr lang="en-GB" sz="2400" dirty="0">
                <a:latin typeface="+mn-lt"/>
              </a:rPr>
              <a:t>and building bridges between different communities’</a:t>
            </a:r>
          </a:p>
          <a:p>
            <a:pPr fontAlgn="auto">
              <a:spcBef>
                <a:spcPts val="0"/>
              </a:spcBef>
              <a:spcAft>
                <a:spcPts val="0"/>
              </a:spcAft>
              <a:defRPr/>
            </a:pPr>
            <a:r>
              <a:rPr lang="en-GB" sz="2400" dirty="0">
                <a:latin typeface="+mn-lt"/>
              </a:rPr>
              <a:t>	-Basic researchers</a:t>
            </a:r>
          </a:p>
          <a:p>
            <a:pPr fontAlgn="auto">
              <a:spcBef>
                <a:spcPts val="0"/>
              </a:spcBef>
              <a:spcAft>
                <a:spcPts val="0"/>
              </a:spcAft>
              <a:defRPr/>
            </a:pPr>
            <a:r>
              <a:rPr lang="en-GB" sz="2400" dirty="0">
                <a:latin typeface="+mn-lt"/>
              </a:rPr>
              <a:t>	-Physicians</a:t>
            </a:r>
          </a:p>
          <a:p>
            <a:pPr fontAlgn="auto">
              <a:spcBef>
                <a:spcPts val="0"/>
              </a:spcBef>
              <a:spcAft>
                <a:spcPts val="0"/>
              </a:spcAft>
              <a:defRPr/>
            </a:pPr>
            <a:r>
              <a:rPr lang="en-GB" sz="2400" dirty="0">
                <a:latin typeface="+mn-lt"/>
              </a:rPr>
              <a:t>	-Engineers</a:t>
            </a:r>
          </a:p>
          <a:p>
            <a:pPr fontAlgn="auto">
              <a:spcBef>
                <a:spcPts val="0"/>
              </a:spcBef>
              <a:spcAft>
                <a:spcPts val="0"/>
              </a:spcAft>
              <a:defRPr/>
            </a:pPr>
            <a:r>
              <a:rPr lang="en-GB" sz="2400" dirty="0">
                <a:latin typeface="+mn-lt"/>
              </a:rPr>
              <a:t>	-Sociologist, economist</a:t>
            </a:r>
          </a:p>
          <a:p>
            <a:pPr fontAlgn="auto">
              <a:spcBef>
                <a:spcPts val="0"/>
              </a:spcBef>
              <a:spcAft>
                <a:spcPts val="0"/>
              </a:spcAft>
              <a:defRPr/>
            </a:pPr>
            <a:r>
              <a:rPr lang="en-GB" sz="2400" dirty="0">
                <a:latin typeface="+mn-lt"/>
              </a:rPr>
              <a:t>	-food industry</a:t>
            </a:r>
          </a:p>
          <a:p>
            <a:pPr fontAlgn="auto">
              <a:spcBef>
                <a:spcPts val="0"/>
              </a:spcBef>
              <a:spcAft>
                <a:spcPts val="0"/>
              </a:spcAft>
              <a:defRPr/>
            </a:pPr>
            <a:endParaRPr lang="en-GB" sz="2400" dirty="0">
              <a:latin typeface="+mn-lt"/>
            </a:endParaRPr>
          </a:p>
          <a:p>
            <a:pPr marL="342900" indent="-342900" fontAlgn="auto">
              <a:spcBef>
                <a:spcPts val="0"/>
              </a:spcBef>
              <a:spcAft>
                <a:spcPts val="0"/>
              </a:spcAft>
              <a:buFont typeface="Arial"/>
              <a:buChar char="•"/>
              <a:defRPr/>
            </a:pPr>
            <a:r>
              <a:rPr lang="en-GB" sz="2400" dirty="0">
                <a:latin typeface="+mn-lt"/>
              </a:rPr>
              <a:t>Important role in the organisation of research in nutrition with a critical mass of scientist in large INRA or INSERM units.</a:t>
            </a:r>
          </a:p>
          <a:p>
            <a:pPr fontAlgn="auto">
              <a:spcBef>
                <a:spcPts val="0"/>
              </a:spcBef>
              <a:spcAft>
                <a:spcPts val="0"/>
              </a:spcAft>
              <a:defRPr/>
            </a:pPr>
            <a:endParaRPr lang="en-GB" sz="2400" dirty="0">
              <a:latin typeface="+mn-lt"/>
            </a:endParaRPr>
          </a:p>
          <a:p>
            <a:pPr marL="342900" indent="-342900" fontAlgn="auto">
              <a:spcBef>
                <a:spcPts val="0"/>
              </a:spcBef>
              <a:spcAft>
                <a:spcPts val="0"/>
              </a:spcAft>
              <a:buFont typeface="Arial"/>
              <a:buChar char="•"/>
              <a:defRPr/>
            </a:pPr>
            <a:endParaRPr lang="en-GB" sz="2400" dirty="0">
              <a:latin typeface="+mn-lt"/>
            </a:endParaRPr>
          </a:p>
          <a:p>
            <a:pPr fontAlgn="auto">
              <a:spcBef>
                <a:spcPts val="0"/>
              </a:spcBef>
              <a:spcAft>
                <a:spcPts val="0"/>
              </a:spcAft>
              <a:defRPr/>
            </a:pPr>
            <a:endParaRPr lang="fr-FR" dirty="0">
              <a:latin typeface="+mn-lt"/>
            </a:endParaRPr>
          </a:p>
        </p:txBody>
      </p:sp>
      <p:pic>
        <p:nvPicPr>
          <p:cNvPr id="5" name="Imag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7" y="0"/>
            <a:ext cx="1469379"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68313" y="20638"/>
            <a:ext cx="8229600" cy="1143000"/>
          </a:xfrm>
        </p:spPr>
        <p:txBody>
          <a:bodyPr/>
          <a:lstStyle/>
          <a:p>
            <a:r>
              <a:rPr lang="fr-FR" altLang="fr-FR" smtClean="0"/>
              <a:t>CRNH’s</a:t>
            </a:r>
          </a:p>
        </p:txBody>
      </p:sp>
      <p:sp>
        <p:nvSpPr>
          <p:cNvPr id="4" name="ZoneTexte 3"/>
          <p:cNvSpPr txBox="1"/>
          <p:nvPr/>
        </p:nvSpPr>
        <p:spPr>
          <a:xfrm>
            <a:off x="250825" y="1498600"/>
            <a:ext cx="8807450" cy="4524315"/>
          </a:xfrm>
          <a:prstGeom prst="rect">
            <a:avLst/>
          </a:prstGeom>
          <a:noFill/>
        </p:spPr>
        <p:txBody>
          <a:bodyPr>
            <a:spAutoFit/>
          </a:bodyPr>
          <a:lstStyle/>
          <a:p>
            <a:pPr marL="285750" indent="-285750" fontAlgn="auto">
              <a:spcBef>
                <a:spcPts val="0"/>
              </a:spcBef>
              <a:spcAft>
                <a:spcPts val="0"/>
              </a:spcAft>
              <a:buFont typeface="Arial"/>
              <a:buChar char="•"/>
              <a:defRPr/>
            </a:pPr>
            <a:r>
              <a:rPr lang="en-GB" sz="2400" dirty="0">
                <a:latin typeface="+mn-lt"/>
              </a:rPr>
              <a:t>A big potential  of more than  450 p (PhD, MD, University professors, </a:t>
            </a:r>
            <a:r>
              <a:rPr lang="en-GB" sz="2400" dirty="0" smtClean="0">
                <a:latin typeface="+mn-lt"/>
              </a:rPr>
              <a:t>80 </a:t>
            </a:r>
            <a:r>
              <a:rPr lang="en-GB" sz="2400" dirty="0">
                <a:latin typeface="+mn-lt"/>
              </a:rPr>
              <a:t>researchers with h factors more than 20 )</a:t>
            </a:r>
          </a:p>
          <a:p>
            <a:pPr fontAlgn="auto">
              <a:spcBef>
                <a:spcPts val="0"/>
              </a:spcBef>
              <a:spcAft>
                <a:spcPts val="0"/>
              </a:spcAft>
              <a:defRPr/>
            </a:pPr>
            <a:endParaRPr lang="en-GB" sz="2400" dirty="0">
              <a:latin typeface="+mn-lt"/>
            </a:endParaRPr>
          </a:p>
          <a:p>
            <a:pPr marL="342900" indent="-342900" fontAlgn="auto">
              <a:spcBef>
                <a:spcPts val="0"/>
              </a:spcBef>
              <a:spcAft>
                <a:spcPts val="0"/>
              </a:spcAft>
              <a:buFont typeface="Arial"/>
              <a:buChar char="•"/>
              <a:defRPr/>
            </a:pPr>
            <a:r>
              <a:rPr lang="en-GB" sz="2400" dirty="0">
                <a:latin typeface="+mn-lt"/>
              </a:rPr>
              <a:t>Annual global budget around 4 Millions €</a:t>
            </a:r>
          </a:p>
          <a:p>
            <a:pPr marL="342900" indent="-342900" fontAlgn="auto">
              <a:spcBef>
                <a:spcPts val="0"/>
              </a:spcBef>
              <a:spcAft>
                <a:spcPts val="0"/>
              </a:spcAft>
              <a:buFont typeface="Arial"/>
              <a:buChar char="•"/>
              <a:defRPr/>
            </a:pPr>
            <a:endParaRPr lang="en-GB" sz="2400" dirty="0">
              <a:latin typeface="+mn-lt"/>
            </a:endParaRPr>
          </a:p>
          <a:p>
            <a:pPr marL="342900" indent="-342900" fontAlgn="auto">
              <a:spcBef>
                <a:spcPts val="0"/>
              </a:spcBef>
              <a:spcAft>
                <a:spcPts val="0"/>
              </a:spcAft>
              <a:buFont typeface="Arial"/>
              <a:buChar char="•"/>
              <a:defRPr/>
            </a:pPr>
            <a:r>
              <a:rPr lang="en-GB" sz="2400" dirty="0">
                <a:latin typeface="+mn-lt"/>
              </a:rPr>
              <a:t>High out put of highly-cited international publications</a:t>
            </a:r>
          </a:p>
          <a:p>
            <a:pPr marL="342900" indent="-342900" fontAlgn="auto">
              <a:spcBef>
                <a:spcPts val="0"/>
              </a:spcBef>
              <a:spcAft>
                <a:spcPts val="0"/>
              </a:spcAft>
              <a:buFont typeface="Arial"/>
              <a:buChar char="•"/>
              <a:defRPr/>
            </a:pPr>
            <a:endParaRPr lang="en-GB" sz="2400" dirty="0">
              <a:latin typeface="+mn-lt"/>
            </a:endParaRPr>
          </a:p>
          <a:p>
            <a:pPr marL="342900" indent="-342900" fontAlgn="auto">
              <a:spcBef>
                <a:spcPts val="0"/>
              </a:spcBef>
              <a:spcAft>
                <a:spcPts val="0"/>
              </a:spcAft>
              <a:buFont typeface="Arial"/>
              <a:buChar char="•"/>
              <a:defRPr/>
            </a:pPr>
            <a:r>
              <a:rPr lang="en-GB" sz="2400" dirty="0">
                <a:latin typeface="+mn-lt"/>
              </a:rPr>
              <a:t>Complementary and synergy of tools and research fields</a:t>
            </a:r>
          </a:p>
          <a:p>
            <a:pPr marL="800100" lvl="1" indent="-342900" fontAlgn="auto">
              <a:spcBef>
                <a:spcPts val="0"/>
              </a:spcBef>
              <a:spcAft>
                <a:spcPts val="0"/>
              </a:spcAft>
              <a:buFont typeface="Arial"/>
              <a:buChar char="•"/>
              <a:defRPr/>
            </a:pPr>
            <a:r>
              <a:rPr lang="en-GB" sz="2400" dirty="0">
                <a:latin typeface="+mn-lt"/>
              </a:rPr>
              <a:t>Possibility of </a:t>
            </a:r>
            <a:r>
              <a:rPr lang="en-GB" sz="2400" dirty="0" err="1">
                <a:latin typeface="+mn-lt"/>
              </a:rPr>
              <a:t>multicentres</a:t>
            </a:r>
            <a:r>
              <a:rPr lang="en-GB" sz="2400" dirty="0">
                <a:latin typeface="+mn-lt"/>
              </a:rPr>
              <a:t> studies</a:t>
            </a:r>
          </a:p>
          <a:p>
            <a:pPr marL="800100" lvl="1" indent="-342900" fontAlgn="auto">
              <a:spcBef>
                <a:spcPts val="0"/>
              </a:spcBef>
              <a:spcAft>
                <a:spcPts val="0"/>
              </a:spcAft>
              <a:buFont typeface="Arial"/>
              <a:buChar char="•"/>
              <a:defRPr/>
            </a:pPr>
            <a:r>
              <a:rPr lang="en-GB" sz="2400" dirty="0">
                <a:latin typeface="+mn-lt"/>
              </a:rPr>
              <a:t>Exchange of knowledge and competency</a:t>
            </a:r>
          </a:p>
          <a:p>
            <a:pPr marL="800100" lvl="1" indent="-342900" fontAlgn="auto">
              <a:spcBef>
                <a:spcPts val="0"/>
              </a:spcBef>
              <a:spcAft>
                <a:spcPts val="0"/>
              </a:spcAft>
              <a:buFont typeface="Arial"/>
              <a:buChar char="•"/>
              <a:defRPr/>
            </a:pPr>
            <a:endParaRPr lang="en-GB" sz="2400" dirty="0">
              <a:latin typeface="+mn-lt"/>
            </a:endParaRPr>
          </a:p>
          <a:p>
            <a:pPr marL="342900" indent="-342900" fontAlgn="auto">
              <a:spcBef>
                <a:spcPts val="0"/>
              </a:spcBef>
              <a:spcAft>
                <a:spcPts val="0"/>
              </a:spcAft>
              <a:buFont typeface="Arial"/>
              <a:buChar char="•"/>
              <a:defRPr/>
            </a:pPr>
            <a:r>
              <a:rPr lang="en-GB" sz="2400" dirty="0">
                <a:latin typeface="+mn-lt"/>
              </a:rPr>
              <a:t>Application to national and international calls…</a:t>
            </a:r>
          </a:p>
        </p:txBody>
      </p:sp>
      <p:pic>
        <p:nvPicPr>
          <p:cNvPr id="5" name="Imag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7" y="0"/>
            <a:ext cx="1469379"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2"/>
          <a:stretch>
            <a:fillRect/>
          </a:stretch>
        </p:blipFill>
        <p:spPr>
          <a:xfrm>
            <a:off x="5513388" y="1320800"/>
            <a:ext cx="1974850" cy="1190625"/>
          </a:xfrm>
          <a:prstGeom prst="rect">
            <a:avLst/>
          </a:prstGeom>
          <a:ln>
            <a:noFill/>
          </a:ln>
          <a:effectLst>
            <a:outerShdw blurRad="292100" dist="139700" dir="2700000" algn="tl" rotWithShape="0">
              <a:srgbClr val="333333">
                <a:alpha val="65000"/>
              </a:srgbClr>
            </a:outerShdw>
          </a:effectLst>
        </p:spPr>
      </p:pic>
      <p:sp>
        <p:nvSpPr>
          <p:cNvPr id="19459" name="Titre 1"/>
          <p:cNvSpPr>
            <a:spLocks noGrp="1"/>
          </p:cNvSpPr>
          <p:nvPr>
            <p:ph type="title"/>
          </p:nvPr>
        </p:nvSpPr>
        <p:spPr>
          <a:xfrm>
            <a:off x="457200" y="31750"/>
            <a:ext cx="8229600" cy="1143000"/>
          </a:xfrm>
        </p:spPr>
        <p:txBody>
          <a:bodyPr/>
          <a:lstStyle/>
          <a:p>
            <a:r>
              <a:rPr lang="fr-FR" altLang="fr-FR" smtClean="0"/>
              <a:t>CRNH’s</a:t>
            </a:r>
          </a:p>
        </p:txBody>
      </p:sp>
      <p:pic>
        <p:nvPicPr>
          <p:cNvPr id="1946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97075"/>
            <a:ext cx="4598988"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ZoneTexte 2"/>
          <p:cNvSpPr txBox="1">
            <a:spLocks noChangeArrowheads="1"/>
          </p:cNvSpPr>
          <p:nvPr/>
        </p:nvSpPr>
        <p:spPr bwMode="auto">
          <a:xfrm>
            <a:off x="4762500" y="4079875"/>
            <a:ext cx="3924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2800"/>
              <a:t>How to promote CRNH’s?</a:t>
            </a:r>
          </a:p>
        </p:txBody>
      </p:sp>
      <p:pic>
        <p:nvPicPr>
          <p:cNvPr id="6" name="Imag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7" y="0"/>
            <a:ext cx="1469379"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482" name="Image 17"/>
          <p:cNvPicPr>
            <a:picLocks noChangeAspect="1"/>
          </p:cNvPicPr>
          <p:nvPr/>
        </p:nvPicPr>
        <p:blipFill>
          <a:blip r:embed="rId3">
            <a:extLst>
              <a:ext uri="{28A0092B-C50C-407E-A947-70E740481C1C}">
                <a14:useLocalDpi xmlns:a14="http://schemas.microsoft.com/office/drawing/2010/main" val="0"/>
              </a:ext>
            </a:extLst>
          </a:blip>
          <a:srcRect t="8096" b="10966"/>
          <a:stretch>
            <a:fillRect/>
          </a:stretch>
        </p:blipFill>
        <p:spPr bwMode="auto">
          <a:xfrm>
            <a:off x="2919413" y="3233738"/>
            <a:ext cx="32766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e 22"/>
          <p:cNvGrpSpPr>
            <a:grpSpLocks/>
          </p:cNvGrpSpPr>
          <p:nvPr/>
        </p:nvGrpSpPr>
        <p:grpSpPr bwMode="auto">
          <a:xfrm>
            <a:off x="1066800" y="2209800"/>
            <a:ext cx="7585075" cy="4052888"/>
            <a:chOff x="1115616" y="2636911"/>
            <a:chExt cx="7128792" cy="3672409"/>
          </a:xfrm>
          <a:gradFill flip="none" rotWithShape="1">
            <a:gsLst>
              <a:gs pos="0">
                <a:srgbClr val="863B59">
                  <a:shade val="30000"/>
                  <a:satMod val="115000"/>
                </a:srgbClr>
              </a:gs>
              <a:gs pos="50000">
                <a:srgbClr val="863B59">
                  <a:shade val="67500"/>
                  <a:satMod val="115000"/>
                </a:srgbClr>
              </a:gs>
              <a:gs pos="100000">
                <a:srgbClr val="863B59">
                  <a:shade val="100000"/>
                  <a:satMod val="115000"/>
                </a:srgbClr>
              </a:gs>
            </a:gsLst>
            <a:path path="circle">
              <a:fillToRect l="100000" t="100000"/>
            </a:path>
            <a:tileRect r="-100000" b="-100000"/>
          </a:gradFill>
        </p:grpSpPr>
        <p:sp>
          <p:nvSpPr>
            <p:cNvPr id="19" name="Forme libre 18"/>
            <p:cNvSpPr/>
            <p:nvPr/>
          </p:nvSpPr>
          <p:spPr>
            <a:xfrm>
              <a:off x="1115616" y="3068451"/>
              <a:ext cx="6781156" cy="3240869"/>
            </a:xfrm>
            <a:custGeom>
              <a:avLst/>
              <a:gdLst>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29854 w 6899284"/>
                <a:gd name="connsiteY0" fmla="*/ 0 h 3234690"/>
                <a:gd name="connsiteX1" fmla="*/ 178444 w 6899284"/>
                <a:gd name="connsiteY1" fmla="*/ 3120390 h 3234690"/>
                <a:gd name="connsiteX2" fmla="*/ 6899284 w 6899284"/>
                <a:gd name="connsiteY2" fmla="*/ 3234690 h 3234690"/>
                <a:gd name="connsiteX3" fmla="*/ 384184 w 6899284"/>
                <a:gd name="connsiteY3" fmla="*/ 2834640 h 3234690"/>
                <a:gd name="connsiteX4" fmla="*/ 29854 w 6899284"/>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89284"/>
                <a:gd name="connsiteX1" fmla="*/ 219380 w 6940220"/>
                <a:gd name="connsiteY1" fmla="*/ 3120390 h 3289284"/>
                <a:gd name="connsiteX2" fmla="*/ 6940220 w 6940220"/>
                <a:gd name="connsiteY2" fmla="*/ 3234690 h 3289284"/>
                <a:gd name="connsiteX3" fmla="*/ 425120 w 6940220"/>
                <a:gd name="connsiteY3" fmla="*/ 2834640 h 3289284"/>
                <a:gd name="connsiteX4" fmla="*/ 70790 w 6940220"/>
                <a:gd name="connsiteY4" fmla="*/ 0 h 3289284"/>
                <a:gd name="connsiteX0" fmla="*/ 99689 w 6969119"/>
                <a:gd name="connsiteY0" fmla="*/ 0 h 3289284"/>
                <a:gd name="connsiteX1" fmla="*/ 248279 w 6969119"/>
                <a:gd name="connsiteY1" fmla="*/ 3120390 h 3289284"/>
                <a:gd name="connsiteX2" fmla="*/ 6969119 w 6969119"/>
                <a:gd name="connsiteY2" fmla="*/ 3234690 h 3289284"/>
                <a:gd name="connsiteX3" fmla="*/ 454019 w 6969119"/>
                <a:gd name="connsiteY3" fmla="*/ 2834640 h 3289284"/>
                <a:gd name="connsiteX4" fmla="*/ 99689 w 6969119"/>
                <a:gd name="connsiteY4" fmla="*/ 0 h 3289284"/>
                <a:gd name="connsiteX0" fmla="*/ 99689 w 6969119"/>
                <a:gd name="connsiteY0" fmla="*/ 0 h 3279140"/>
                <a:gd name="connsiteX1" fmla="*/ 248279 w 6969119"/>
                <a:gd name="connsiteY1" fmla="*/ 3120390 h 3279140"/>
                <a:gd name="connsiteX2" fmla="*/ 6969119 w 6969119"/>
                <a:gd name="connsiteY2" fmla="*/ 3234690 h 3279140"/>
                <a:gd name="connsiteX3" fmla="*/ 454019 w 6969119"/>
                <a:gd name="connsiteY3" fmla="*/ 2834640 h 3279140"/>
                <a:gd name="connsiteX4" fmla="*/ 99689 w 6969119"/>
                <a:gd name="connsiteY4" fmla="*/ 0 h 3279140"/>
                <a:gd name="connsiteX0" fmla="*/ 102009 w 6971439"/>
                <a:gd name="connsiteY0" fmla="*/ 0 h 3279140"/>
                <a:gd name="connsiteX1" fmla="*/ 250599 w 6971439"/>
                <a:gd name="connsiteY1" fmla="*/ 3120390 h 3279140"/>
                <a:gd name="connsiteX2" fmla="*/ 6971439 w 6971439"/>
                <a:gd name="connsiteY2" fmla="*/ 3234690 h 3279140"/>
                <a:gd name="connsiteX3" fmla="*/ 456339 w 6971439"/>
                <a:gd name="connsiteY3" fmla="*/ 2834640 h 3279140"/>
                <a:gd name="connsiteX4" fmla="*/ 102009 w 6971439"/>
                <a:gd name="connsiteY4" fmla="*/ 0 h 3279140"/>
                <a:gd name="connsiteX0" fmla="*/ 102009 w 6971439"/>
                <a:gd name="connsiteY0" fmla="*/ 0 h 3315591"/>
                <a:gd name="connsiteX1" fmla="*/ 250599 w 6971439"/>
                <a:gd name="connsiteY1" fmla="*/ 3120390 h 3315591"/>
                <a:gd name="connsiteX2" fmla="*/ 6971439 w 6971439"/>
                <a:gd name="connsiteY2" fmla="*/ 3234690 h 3315591"/>
                <a:gd name="connsiteX3" fmla="*/ 456339 w 6971439"/>
                <a:gd name="connsiteY3" fmla="*/ 2834640 h 3315591"/>
                <a:gd name="connsiteX4" fmla="*/ 102009 w 6971439"/>
                <a:gd name="connsiteY4" fmla="*/ 0 h 3315591"/>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439" h="3374152">
                  <a:moveTo>
                    <a:pt x="102009" y="0"/>
                  </a:moveTo>
                  <a:cubicBezTo>
                    <a:pt x="38723" y="1087631"/>
                    <a:pt x="-155192" y="2584962"/>
                    <a:pt x="250599" y="3120390"/>
                  </a:cubicBezTo>
                  <a:cubicBezTo>
                    <a:pt x="359258" y="3419748"/>
                    <a:pt x="4385043" y="3449518"/>
                    <a:pt x="6971439" y="3234690"/>
                  </a:cubicBezTo>
                  <a:cubicBezTo>
                    <a:pt x="2672489" y="3266440"/>
                    <a:pt x="615172" y="3157995"/>
                    <a:pt x="456339" y="2834640"/>
                  </a:cubicBezTo>
                  <a:cubicBezTo>
                    <a:pt x="5720" y="2210394"/>
                    <a:pt x="154804" y="980506"/>
                    <a:pt x="102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Forme libre 19"/>
            <p:cNvSpPr/>
            <p:nvPr/>
          </p:nvSpPr>
          <p:spPr>
            <a:xfrm rot="10800000">
              <a:off x="1475189" y="2636911"/>
              <a:ext cx="6769219" cy="3219291"/>
            </a:xfrm>
            <a:custGeom>
              <a:avLst/>
              <a:gdLst>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29854 w 6899284"/>
                <a:gd name="connsiteY0" fmla="*/ 0 h 3234690"/>
                <a:gd name="connsiteX1" fmla="*/ 178444 w 6899284"/>
                <a:gd name="connsiteY1" fmla="*/ 3120390 h 3234690"/>
                <a:gd name="connsiteX2" fmla="*/ 6899284 w 6899284"/>
                <a:gd name="connsiteY2" fmla="*/ 3234690 h 3234690"/>
                <a:gd name="connsiteX3" fmla="*/ 384184 w 6899284"/>
                <a:gd name="connsiteY3" fmla="*/ 2834640 h 3234690"/>
                <a:gd name="connsiteX4" fmla="*/ 29854 w 6899284"/>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89284"/>
                <a:gd name="connsiteX1" fmla="*/ 219380 w 6940220"/>
                <a:gd name="connsiteY1" fmla="*/ 3120390 h 3289284"/>
                <a:gd name="connsiteX2" fmla="*/ 6940220 w 6940220"/>
                <a:gd name="connsiteY2" fmla="*/ 3234690 h 3289284"/>
                <a:gd name="connsiteX3" fmla="*/ 425120 w 6940220"/>
                <a:gd name="connsiteY3" fmla="*/ 2834640 h 3289284"/>
                <a:gd name="connsiteX4" fmla="*/ 70790 w 6940220"/>
                <a:gd name="connsiteY4" fmla="*/ 0 h 3289284"/>
                <a:gd name="connsiteX0" fmla="*/ 99689 w 6969119"/>
                <a:gd name="connsiteY0" fmla="*/ 0 h 3289284"/>
                <a:gd name="connsiteX1" fmla="*/ 248279 w 6969119"/>
                <a:gd name="connsiteY1" fmla="*/ 3120390 h 3289284"/>
                <a:gd name="connsiteX2" fmla="*/ 6969119 w 6969119"/>
                <a:gd name="connsiteY2" fmla="*/ 3234690 h 3289284"/>
                <a:gd name="connsiteX3" fmla="*/ 454019 w 6969119"/>
                <a:gd name="connsiteY3" fmla="*/ 2834640 h 3289284"/>
                <a:gd name="connsiteX4" fmla="*/ 99689 w 6969119"/>
                <a:gd name="connsiteY4" fmla="*/ 0 h 3289284"/>
                <a:gd name="connsiteX0" fmla="*/ 99689 w 6969119"/>
                <a:gd name="connsiteY0" fmla="*/ 0 h 3279140"/>
                <a:gd name="connsiteX1" fmla="*/ 248279 w 6969119"/>
                <a:gd name="connsiteY1" fmla="*/ 3120390 h 3279140"/>
                <a:gd name="connsiteX2" fmla="*/ 6969119 w 6969119"/>
                <a:gd name="connsiteY2" fmla="*/ 3234690 h 3279140"/>
                <a:gd name="connsiteX3" fmla="*/ 454019 w 6969119"/>
                <a:gd name="connsiteY3" fmla="*/ 2834640 h 3279140"/>
                <a:gd name="connsiteX4" fmla="*/ 99689 w 6969119"/>
                <a:gd name="connsiteY4" fmla="*/ 0 h 3279140"/>
                <a:gd name="connsiteX0" fmla="*/ 102009 w 6971439"/>
                <a:gd name="connsiteY0" fmla="*/ 0 h 3279140"/>
                <a:gd name="connsiteX1" fmla="*/ 250599 w 6971439"/>
                <a:gd name="connsiteY1" fmla="*/ 3120390 h 3279140"/>
                <a:gd name="connsiteX2" fmla="*/ 6971439 w 6971439"/>
                <a:gd name="connsiteY2" fmla="*/ 3234690 h 3279140"/>
                <a:gd name="connsiteX3" fmla="*/ 456339 w 6971439"/>
                <a:gd name="connsiteY3" fmla="*/ 2834640 h 3279140"/>
                <a:gd name="connsiteX4" fmla="*/ 102009 w 6971439"/>
                <a:gd name="connsiteY4" fmla="*/ 0 h 3279140"/>
                <a:gd name="connsiteX0" fmla="*/ 102009 w 6971439"/>
                <a:gd name="connsiteY0" fmla="*/ 0 h 3315591"/>
                <a:gd name="connsiteX1" fmla="*/ 250599 w 6971439"/>
                <a:gd name="connsiteY1" fmla="*/ 3120390 h 3315591"/>
                <a:gd name="connsiteX2" fmla="*/ 6971439 w 6971439"/>
                <a:gd name="connsiteY2" fmla="*/ 3234690 h 3315591"/>
                <a:gd name="connsiteX3" fmla="*/ 456339 w 6971439"/>
                <a:gd name="connsiteY3" fmla="*/ 2834640 h 3315591"/>
                <a:gd name="connsiteX4" fmla="*/ 102009 w 6971439"/>
                <a:gd name="connsiteY4" fmla="*/ 0 h 3315591"/>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439" h="3374152">
                  <a:moveTo>
                    <a:pt x="102009" y="0"/>
                  </a:moveTo>
                  <a:cubicBezTo>
                    <a:pt x="38723" y="1087631"/>
                    <a:pt x="-155192" y="2584962"/>
                    <a:pt x="250599" y="3120390"/>
                  </a:cubicBezTo>
                  <a:cubicBezTo>
                    <a:pt x="359258" y="3419748"/>
                    <a:pt x="4385043" y="3449518"/>
                    <a:pt x="6971439" y="3234690"/>
                  </a:cubicBezTo>
                  <a:cubicBezTo>
                    <a:pt x="2672489" y="3266440"/>
                    <a:pt x="615172" y="3157995"/>
                    <a:pt x="456339" y="2834640"/>
                  </a:cubicBezTo>
                  <a:cubicBezTo>
                    <a:pt x="5720" y="2210394"/>
                    <a:pt x="154804" y="980506"/>
                    <a:pt x="102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20484" name="Imag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7000"/>
            <a:ext cx="30099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700213"/>
            <a:ext cx="9144000" cy="46037"/>
          </a:xfrm>
          <a:prstGeom prst="rect">
            <a:avLst/>
          </a:prstGeom>
          <a:solidFill>
            <a:srgbClr val="90B53A"/>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
        <p:nvSpPr>
          <p:cNvPr id="10" name="Rectangle 9"/>
          <p:cNvSpPr/>
          <p:nvPr/>
        </p:nvSpPr>
        <p:spPr>
          <a:xfrm>
            <a:off x="2565400" y="1973263"/>
            <a:ext cx="6578600" cy="46037"/>
          </a:xfrm>
          <a:prstGeom prst="rect">
            <a:avLst/>
          </a:prstGeom>
          <a:solidFill>
            <a:srgbClr val="B35179"/>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
        <p:nvSpPr>
          <p:cNvPr id="11" name="Rectangle 10"/>
          <p:cNvSpPr/>
          <p:nvPr/>
        </p:nvSpPr>
        <p:spPr>
          <a:xfrm>
            <a:off x="808038" y="1792288"/>
            <a:ext cx="8335962" cy="46037"/>
          </a:xfrm>
          <a:prstGeom prst="rect">
            <a:avLst/>
          </a:prstGeom>
          <a:solidFill>
            <a:srgbClr val="EF7F2D"/>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
        <p:nvSpPr>
          <p:cNvPr id="12" name="Rectangle 11"/>
          <p:cNvSpPr/>
          <p:nvPr/>
        </p:nvSpPr>
        <p:spPr>
          <a:xfrm>
            <a:off x="1782763" y="1887538"/>
            <a:ext cx="7361237" cy="46037"/>
          </a:xfrm>
          <a:prstGeom prst="rect">
            <a:avLst/>
          </a:prstGeom>
          <a:solidFill>
            <a:srgbClr val="00A4B0"/>
          </a:solidFill>
          <a:ln w="25400" cap="flat" cmpd="sng" algn="ctr">
            <a:noFill/>
            <a:prstDash val="solid"/>
          </a:ln>
          <a:effectLst/>
        </p:spPr>
        <p:txBody>
          <a:bodyPr anchor="ctr"/>
          <a:lstStyle/>
          <a:p>
            <a:pPr algn="ctr" fontAlgn="auto">
              <a:spcBef>
                <a:spcPts val="0"/>
              </a:spcBef>
              <a:spcAft>
                <a:spcPts val="0"/>
              </a:spcAft>
              <a:defRPr/>
            </a:pPr>
            <a:endParaRPr lang="fr-FR" kern="0" dirty="0">
              <a:solidFill>
                <a:sysClr val="window" lastClr="FFFFFF"/>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750" y="4125913"/>
            <a:ext cx="39735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393825"/>
            <a:ext cx="451643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ZoneTexte 5"/>
          <p:cNvSpPr txBox="1">
            <a:spLocks noChangeArrowheads="1"/>
          </p:cNvSpPr>
          <p:nvPr/>
        </p:nvSpPr>
        <p:spPr bwMode="auto">
          <a:xfrm>
            <a:off x="5657850" y="1530350"/>
            <a:ext cx="192470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dirty="0"/>
              <a:t>Maurice </a:t>
            </a:r>
            <a:r>
              <a:rPr lang="fr-FR" altLang="fr-FR" dirty="0" err="1"/>
              <a:t>Arnal</a:t>
            </a:r>
            <a:endParaRPr lang="fr-FR" altLang="fr-FR" dirty="0"/>
          </a:p>
          <a:p>
            <a:endParaRPr lang="fr-FR" altLang="fr-FR" dirty="0" smtClean="0"/>
          </a:p>
          <a:p>
            <a:endParaRPr lang="fr-FR" altLang="fr-FR" dirty="0"/>
          </a:p>
          <a:p>
            <a:r>
              <a:rPr lang="fr-FR" altLang="fr-FR" dirty="0"/>
              <a:t>Bernard </a:t>
            </a:r>
            <a:r>
              <a:rPr lang="fr-FR" altLang="fr-FR" dirty="0" err="1"/>
              <a:t>Beaufrere</a:t>
            </a:r>
            <a:endParaRPr lang="fr-FR" altLang="fr-FR" dirty="0"/>
          </a:p>
          <a:p>
            <a:endParaRPr lang="fr-FR" altLang="fr-FR" dirty="0"/>
          </a:p>
          <a:p>
            <a:endParaRPr lang="fr-FR" altLang="fr-FR" dirty="0"/>
          </a:p>
          <a:p>
            <a:r>
              <a:rPr lang="fr-FR" altLang="fr-FR" dirty="0"/>
              <a:t>Xavier </a:t>
            </a:r>
            <a:r>
              <a:rPr lang="fr-FR" altLang="fr-FR" dirty="0" err="1"/>
              <a:t>Leverve</a:t>
            </a:r>
            <a:endParaRPr lang="fr-FR" altLang="fr-FR" dirty="0"/>
          </a:p>
        </p:txBody>
      </p:sp>
      <p:pic>
        <p:nvPicPr>
          <p:cNvPr id="5" name="Imag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88" y="-26987"/>
            <a:ext cx="1927324" cy="94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1230313"/>
            <a:ext cx="4005263" cy="2006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1128713" y="3236913"/>
            <a:ext cx="2984500" cy="527050"/>
          </a:xfrm>
          <a:prstGeom prst="rect">
            <a:avLst/>
          </a:prstGeom>
        </p:spPr>
        <p:txBody>
          <a:bodyPr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2800" dirty="0" smtClean="0">
                <a:solidFill>
                  <a:srgbClr val="000099"/>
                </a:solidFill>
                <a:latin typeface="Arial" charset="0"/>
              </a:rPr>
              <a:t>Institutional Partners</a:t>
            </a:r>
            <a:endParaRPr lang="en-GB" sz="2800" dirty="0">
              <a:solidFill>
                <a:srgbClr val="000099"/>
              </a:solidFill>
              <a:latin typeface="Arial" charset="0"/>
            </a:endParaRPr>
          </a:p>
        </p:txBody>
      </p:sp>
      <p:sp>
        <p:nvSpPr>
          <p:cNvPr id="13" name="Rectangle 3"/>
          <p:cNvSpPr txBox="1">
            <a:spLocks noChangeArrowheads="1"/>
          </p:cNvSpPr>
          <p:nvPr/>
        </p:nvSpPr>
        <p:spPr>
          <a:xfrm>
            <a:off x="795338" y="3643313"/>
            <a:ext cx="3651250" cy="30813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ts val="0"/>
              </a:spcAft>
              <a:buFontTx/>
              <a:buNone/>
              <a:defRPr/>
            </a:pPr>
            <a:endParaRPr lang="fr-FR" sz="900" dirty="0" smtClean="0">
              <a:effectLst>
                <a:outerShdw blurRad="38100" dist="38100" dir="2700000" algn="tl">
                  <a:srgbClr val="DDDDDD"/>
                </a:outerShdw>
              </a:effectLst>
              <a:latin typeface="Arial" charset="0"/>
            </a:endParaRPr>
          </a:p>
          <a:p>
            <a:pPr lvl="1" fontAlgn="auto">
              <a:lnSpc>
                <a:spcPct val="90000"/>
              </a:lnSpc>
              <a:spcAft>
                <a:spcPts val="0"/>
              </a:spcAft>
              <a:defRPr/>
            </a:pPr>
            <a:r>
              <a:rPr lang="en-GB" sz="1600" b="1" dirty="0" smtClean="0">
                <a:effectLst>
                  <a:outerShdw blurRad="38100" dist="38100" dir="2700000" algn="tl">
                    <a:srgbClr val="DDDDDD"/>
                  </a:outerShdw>
                </a:effectLst>
                <a:latin typeface="Arial" charset="0"/>
              </a:rPr>
              <a:t>Research Institute:</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INSERM.</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INRA. </a:t>
            </a:r>
          </a:p>
          <a:p>
            <a:pPr lvl="1" fontAlgn="auto">
              <a:lnSpc>
                <a:spcPct val="90000"/>
              </a:lnSpc>
              <a:spcAft>
                <a:spcPts val="0"/>
              </a:spcAft>
              <a:defRPr/>
            </a:pPr>
            <a:r>
              <a:rPr lang="en-GB" sz="1600" b="1" dirty="0" smtClean="0">
                <a:effectLst>
                  <a:outerShdw blurRad="38100" dist="38100" dir="2700000" algn="tl">
                    <a:srgbClr val="DDDDDD"/>
                  </a:outerShdw>
                </a:effectLst>
                <a:latin typeface="Arial" charset="0"/>
              </a:rPr>
              <a:t>University :</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Lyon 1.</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J. Fourier Grenoble.</a:t>
            </a:r>
            <a:r>
              <a:rPr lang="en-GB" sz="1400" dirty="0" smtClean="0">
                <a:latin typeface="Arial" charset="0"/>
              </a:rPr>
              <a:t> </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J. Monnet Saint Etienne. </a:t>
            </a:r>
          </a:p>
          <a:p>
            <a:pPr lvl="1" fontAlgn="auto">
              <a:lnSpc>
                <a:spcPct val="90000"/>
              </a:lnSpc>
              <a:spcAft>
                <a:spcPts val="0"/>
              </a:spcAft>
              <a:defRPr/>
            </a:pPr>
            <a:r>
              <a:rPr lang="en-GB" sz="1600" b="1" dirty="0" smtClean="0">
                <a:effectLst>
                  <a:outerShdw blurRad="38100" dist="38100" dir="2700000" algn="tl">
                    <a:srgbClr val="DDDDDD"/>
                  </a:outerShdw>
                </a:effectLst>
                <a:latin typeface="Arial" charset="0"/>
              </a:rPr>
              <a:t>Hospital :</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Hospices </a:t>
            </a:r>
            <a:r>
              <a:rPr lang="en-GB" sz="1400" dirty="0" err="1" smtClean="0">
                <a:effectLst>
                  <a:outerShdw blurRad="38100" dist="38100" dir="2700000" algn="tl">
                    <a:srgbClr val="DDDDDD"/>
                  </a:outerShdw>
                </a:effectLst>
                <a:latin typeface="Arial" charset="0"/>
              </a:rPr>
              <a:t>Civils</a:t>
            </a:r>
            <a:r>
              <a:rPr lang="en-GB" sz="1400" dirty="0" smtClean="0">
                <a:effectLst>
                  <a:outerShdw blurRad="38100" dist="38100" dir="2700000" algn="tl">
                    <a:srgbClr val="DDDDDD"/>
                  </a:outerShdw>
                </a:effectLst>
                <a:latin typeface="Arial" charset="0"/>
              </a:rPr>
              <a:t> de Lyon.</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CHU Grenoble.</a:t>
            </a:r>
          </a:p>
          <a:p>
            <a:pPr lvl="2" fontAlgn="auto">
              <a:lnSpc>
                <a:spcPct val="90000"/>
              </a:lnSpc>
              <a:spcAft>
                <a:spcPts val="0"/>
              </a:spcAft>
              <a:defRPr/>
            </a:pPr>
            <a:r>
              <a:rPr lang="en-GB" sz="1400" dirty="0" smtClean="0">
                <a:effectLst>
                  <a:outerShdw blurRad="38100" dist="38100" dir="2700000" algn="tl">
                    <a:srgbClr val="DDDDDD"/>
                  </a:outerShdw>
                </a:effectLst>
                <a:latin typeface="Arial" charset="0"/>
              </a:rPr>
              <a:t>CHU ST Etienne.</a:t>
            </a:r>
          </a:p>
          <a:p>
            <a:pPr lvl="1" fontAlgn="auto">
              <a:lnSpc>
                <a:spcPct val="90000"/>
              </a:lnSpc>
              <a:spcAft>
                <a:spcPts val="0"/>
              </a:spcAft>
              <a:defRPr/>
            </a:pPr>
            <a:endParaRPr lang="fr-FR" sz="1400" dirty="0" smtClean="0">
              <a:effectLst>
                <a:outerShdw blurRad="38100" dist="38100" dir="2700000" algn="tl">
                  <a:srgbClr val="DDDDDD"/>
                </a:outerShdw>
              </a:effectLst>
              <a:latin typeface="Arial" charset="0"/>
            </a:endParaRPr>
          </a:p>
          <a:p>
            <a:pPr fontAlgn="auto">
              <a:lnSpc>
                <a:spcPct val="90000"/>
              </a:lnSpc>
              <a:spcAft>
                <a:spcPts val="0"/>
              </a:spcAft>
              <a:defRPr/>
            </a:pPr>
            <a:endParaRPr lang="fr-FR" sz="2000" b="1" dirty="0">
              <a:effectLst>
                <a:outerShdw blurRad="38100" dist="38100" dir="2700000" algn="tl">
                  <a:srgbClr val="DDDDDD"/>
                </a:outerShdw>
              </a:effectLst>
              <a:latin typeface="Arial" charset="0"/>
            </a:endParaRPr>
          </a:p>
        </p:txBody>
      </p:sp>
      <p:sp>
        <p:nvSpPr>
          <p:cNvPr id="3" name="Rectangle 2"/>
          <p:cNvSpPr/>
          <p:nvPr/>
        </p:nvSpPr>
        <p:spPr>
          <a:xfrm>
            <a:off x="5003800" y="3860800"/>
            <a:ext cx="3636963" cy="1824038"/>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510" name="ZoneTexte 3"/>
          <p:cNvSpPr txBox="1">
            <a:spLocks noChangeArrowheads="1"/>
          </p:cNvSpPr>
          <p:nvPr/>
        </p:nvSpPr>
        <p:spPr bwMode="auto">
          <a:xfrm>
            <a:off x="5497513" y="3984625"/>
            <a:ext cx="25828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fr-FR"/>
              <a:t>A Critical Mass</a:t>
            </a:r>
          </a:p>
          <a:p>
            <a:pPr algn="ctr"/>
            <a:endParaRPr lang="en-GB" altLang="fr-FR"/>
          </a:p>
          <a:p>
            <a:pPr algn="ctr"/>
            <a:r>
              <a:rPr lang="en-GB" altLang="fr-FR"/>
              <a:t>200 people</a:t>
            </a:r>
          </a:p>
          <a:p>
            <a:pPr algn="ctr"/>
            <a:r>
              <a:rPr lang="en-GB" altLang="fr-FR"/>
              <a:t>5 research Units</a:t>
            </a:r>
          </a:p>
          <a:p>
            <a:pPr algn="ctr"/>
            <a:r>
              <a:rPr lang="en-GB" altLang="fr-FR"/>
              <a:t> 25 Hospital Departments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2579688"/>
            <a:ext cx="806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2531" name="Rectangle 37"/>
          <p:cNvSpPr>
            <a:spLocks noChangeArrowheads="1"/>
          </p:cNvSpPr>
          <p:nvPr/>
        </p:nvSpPr>
        <p:spPr bwMode="auto">
          <a:xfrm>
            <a:off x="8101013" y="6021388"/>
            <a:ext cx="1042987" cy="83661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latin typeface="Arial" pitchFamily="34" charset="0"/>
              <a:cs typeface="Arial" pitchFamily="34" charset="0"/>
            </a:endParaRPr>
          </a:p>
        </p:txBody>
      </p:sp>
      <p:sp>
        <p:nvSpPr>
          <p:cNvPr id="22532" name="Text Box 11"/>
          <p:cNvSpPr txBox="1">
            <a:spLocks noChangeArrowheads="1"/>
          </p:cNvSpPr>
          <p:nvPr/>
        </p:nvSpPr>
        <p:spPr bwMode="auto">
          <a:xfrm>
            <a:off x="292100" y="5837238"/>
            <a:ext cx="2616200" cy="906462"/>
          </a:xfrm>
          <a:prstGeom prst="rect">
            <a:avLst/>
          </a:prstGeom>
          <a:solidFill>
            <a:srgbClr val="F3F3F3"/>
          </a:solidFill>
          <a:ln w="19050">
            <a:solidFill>
              <a:srgbClr val="000099"/>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FR" altLang="fr-FR" sz="1200" b="1" i="1">
                <a:solidFill>
                  <a:srgbClr val="C00000"/>
                </a:solidFill>
                <a:latin typeface="Arial" pitchFamily="34" charset="0"/>
                <a:ea typeface="ＭＳ Ｐゴシック"/>
                <a:cs typeface="Arial" pitchFamily="34" charset="0"/>
              </a:rPr>
              <a:t>Team 3 : J. Rieusset/ C. Thivolet</a:t>
            </a:r>
          </a:p>
          <a:p>
            <a:pPr algn="ctr">
              <a:spcBef>
                <a:spcPct val="0"/>
              </a:spcBef>
              <a:buFontTx/>
              <a:buNone/>
            </a:pPr>
            <a:endParaRPr lang="fr-FR" altLang="fr-FR" sz="1200" b="1" i="1">
              <a:latin typeface="Arial" pitchFamily="34" charset="0"/>
              <a:ea typeface="ＭＳ Ｐゴシック"/>
              <a:cs typeface="Arial" pitchFamily="34" charset="0"/>
            </a:endParaRPr>
          </a:p>
          <a:p>
            <a:pPr algn="ctr">
              <a:spcBef>
                <a:spcPct val="0"/>
              </a:spcBef>
              <a:buFontTx/>
              <a:buNone/>
            </a:pPr>
            <a:r>
              <a:rPr lang="fr-FR" altLang="fr-FR" sz="1200" b="1" i="1">
                <a:latin typeface="Arial" pitchFamily="34" charset="0"/>
                <a:ea typeface="ＭＳ Ｐゴシック"/>
                <a:cs typeface="Arial" pitchFamily="34" charset="0"/>
              </a:rPr>
              <a:t>Glucolipotoxicity, Metabolic Stress and Diabetes</a:t>
            </a:r>
          </a:p>
        </p:txBody>
      </p:sp>
      <p:sp>
        <p:nvSpPr>
          <p:cNvPr id="22533" name="Text Box 13"/>
          <p:cNvSpPr txBox="1">
            <a:spLocks noChangeArrowheads="1"/>
          </p:cNvSpPr>
          <p:nvPr/>
        </p:nvSpPr>
        <p:spPr bwMode="auto">
          <a:xfrm>
            <a:off x="258763" y="3703638"/>
            <a:ext cx="2636837" cy="906462"/>
          </a:xfrm>
          <a:prstGeom prst="rect">
            <a:avLst/>
          </a:prstGeom>
          <a:solidFill>
            <a:srgbClr val="F3F3F3"/>
          </a:solidFill>
          <a:ln w="19050">
            <a:solidFill>
              <a:srgbClr val="000099"/>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FR" altLang="fr-FR" sz="1200" b="1" i="1">
                <a:solidFill>
                  <a:srgbClr val="C00000"/>
                </a:solidFill>
                <a:latin typeface="Arial" pitchFamily="34" charset="0"/>
                <a:ea typeface="ＭＳ Ｐゴシック"/>
                <a:cs typeface="Arial" pitchFamily="34" charset="0"/>
              </a:rPr>
              <a:t>Team  1 : H. Vidal/ M. Laville </a:t>
            </a:r>
          </a:p>
          <a:p>
            <a:pPr algn="ctr">
              <a:spcBef>
                <a:spcPct val="0"/>
              </a:spcBef>
              <a:buFontTx/>
              <a:buNone/>
            </a:pPr>
            <a:endParaRPr lang="fr-FR" altLang="fr-FR" sz="1200" b="1" i="1">
              <a:latin typeface="Arial" pitchFamily="34" charset="0"/>
              <a:ea typeface="ＭＳ Ｐゴシック"/>
              <a:cs typeface="Arial" pitchFamily="34" charset="0"/>
            </a:endParaRPr>
          </a:p>
          <a:p>
            <a:pPr algn="ctr">
              <a:spcBef>
                <a:spcPct val="0"/>
              </a:spcBef>
              <a:buFontTx/>
              <a:buNone/>
            </a:pPr>
            <a:r>
              <a:rPr lang="en-GB" altLang="fr-FR" sz="1200" b="1" i="1">
                <a:latin typeface="Arial" pitchFamily="34" charset="0"/>
                <a:ea typeface="ＭＳ Ｐゴシック"/>
                <a:cs typeface="Arial" pitchFamily="34" charset="0"/>
              </a:rPr>
              <a:t>Nutritional adaptations, Environment and Diabetes</a:t>
            </a:r>
          </a:p>
        </p:txBody>
      </p:sp>
      <p:sp>
        <p:nvSpPr>
          <p:cNvPr id="22534" name="Text Box 22"/>
          <p:cNvSpPr txBox="1">
            <a:spLocks noChangeArrowheads="1"/>
          </p:cNvSpPr>
          <p:nvPr/>
        </p:nvSpPr>
        <p:spPr bwMode="auto">
          <a:xfrm>
            <a:off x="280988" y="4783138"/>
            <a:ext cx="2625725" cy="906462"/>
          </a:xfrm>
          <a:prstGeom prst="rect">
            <a:avLst/>
          </a:prstGeom>
          <a:solidFill>
            <a:srgbClr val="F3F3F3"/>
          </a:solidFill>
          <a:ln w="19050">
            <a:solidFill>
              <a:srgbClr val="000099"/>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FR" altLang="fr-FR" sz="1200" b="1" i="1">
                <a:solidFill>
                  <a:srgbClr val="C00000"/>
                </a:solidFill>
                <a:latin typeface="Arial" pitchFamily="34" charset="0"/>
                <a:ea typeface="ＭＳ Ｐゴシック"/>
                <a:cs typeface="Arial" pitchFamily="34" charset="0"/>
              </a:rPr>
              <a:t>Team 2 : E. Lefai/ C. Simon</a:t>
            </a:r>
          </a:p>
          <a:p>
            <a:pPr algn="ctr">
              <a:spcBef>
                <a:spcPct val="0"/>
              </a:spcBef>
              <a:buFontTx/>
              <a:buNone/>
            </a:pPr>
            <a:endParaRPr lang="fr-FR" altLang="fr-FR" sz="1200" b="1" i="1">
              <a:latin typeface="Arial" pitchFamily="34" charset="0"/>
              <a:ea typeface="ＭＳ Ｐゴシック"/>
              <a:cs typeface="Arial" pitchFamily="34" charset="0"/>
            </a:endParaRPr>
          </a:p>
          <a:p>
            <a:pPr algn="ctr">
              <a:spcBef>
                <a:spcPct val="0"/>
              </a:spcBef>
              <a:buFontTx/>
              <a:buNone/>
            </a:pPr>
            <a:r>
              <a:rPr lang="fr-FR" altLang="fr-FR" sz="1200" b="1" i="1">
                <a:latin typeface="Arial" pitchFamily="34" charset="0"/>
                <a:ea typeface="ＭＳ Ｐゴシック"/>
                <a:cs typeface="Arial" pitchFamily="34" charset="0"/>
              </a:rPr>
              <a:t>Regulation of Muscle Mass and  Metabolic Diseases</a:t>
            </a:r>
          </a:p>
        </p:txBody>
      </p:sp>
      <p:sp>
        <p:nvSpPr>
          <p:cNvPr id="22535" name="Text Box 28"/>
          <p:cNvSpPr txBox="1">
            <a:spLocks noChangeArrowheads="1"/>
          </p:cNvSpPr>
          <p:nvPr/>
        </p:nvSpPr>
        <p:spPr bwMode="auto">
          <a:xfrm>
            <a:off x="2851150" y="3703638"/>
            <a:ext cx="2709863" cy="893762"/>
          </a:xfrm>
          <a:prstGeom prst="rect">
            <a:avLst/>
          </a:prstGeom>
          <a:solidFill>
            <a:srgbClr val="F3F3F3"/>
          </a:solidFill>
          <a:ln w="19050">
            <a:solidFill>
              <a:srgbClr val="000099"/>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FR" altLang="fr-FR" sz="1200" b="1" i="1">
                <a:solidFill>
                  <a:srgbClr val="C00000"/>
                </a:solidFill>
                <a:latin typeface="Arial" pitchFamily="34" charset="0"/>
                <a:ea typeface="ＭＳ Ｐゴシック"/>
                <a:cs typeface="Arial" pitchFamily="34" charset="0"/>
              </a:rPr>
              <a:t>Team 4 : M. Lagarde/ Ph. Moulin/ MC Michalski</a:t>
            </a:r>
            <a:endParaRPr lang="fr-FR" altLang="fr-FR" sz="1200" b="1" i="1">
              <a:latin typeface="Arial" pitchFamily="34" charset="0"/>
              <a:ea typeface="ＭＳ Ｐゴシック"/>
              <a:cs typeface="Arial" pitchFamily="34" charset="0"/>
            </a:endParaRPr>
          </a:p>
          <a:p>
            <a:pPr algn="ctr">
              <a:spcBef>
                <a:spcPct val="0"/>
              </a:spcBef>
              <a:buFontTx/>
              <a:buNone/>
            </a:pPr>
            <a:r>
              <a:rPr lang="en-GB" altLang="fr-FR" sz="1200" b="1" i="1">
                <a:latin typeface="Arial" pitchFamily="34" charset="0"/>
                <a:ea typeface="ＭＳ Ｐゴシック"/>
                <a:cs typeface="Arial" pitchFamily="34" charset="0"/>
              </a:rPr>
              <a:t>Engineering and Functions of Lipids and Lipoproteins</a:t>
            </a:r>
          </a:p>
        </p:txBody>
      </p:sp>
      <p:pic>
        <p:nvPicPr>
          <p:cNvPr id="22536"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63900"/>
            <a:ext cx="576263" cy="319088"/>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22537" name="Rectangle 17"/>
          <p:cNvSpPr>
            <a:spLocks noChangeArrowheads="1"/>
          </p:cNvSpPr>
          <p:nvPr/>
        </p:nvSpPr>
        <p:spPr bwMode="auto">
          <a:xfrm>
            <a:off x="1773238" y="138113"/>
            <a:ext cx="6072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fr-FR" altLang="fr-FR" b="1">
              <a:solidFill>
                <a:srgbClr val="000099"/>
              </a:solidFill>
              <a:latin typeface="Arial" pitchFamily="34" charset="0"/>
            </a:endParaRPr>
          </a:p>
        </p:txBody>
      </p:sp>
      <p:pic>
        <p:nvPicPr>
          <p:cNvPr id="22538" name="Picture 8" descr="lipo b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863" y="2609850"/>
            <a:ext cx="5969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mage 21" descr="villosit%e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97325" y="2894013"/>
            <a:ext cx="6238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042" descr="&#10;images.jpg                                                     0006EE81MacOS                          C0BD78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4050" y="2524125"/>
            <a:ext cx="7810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0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3238" y="3121025"/>
            <a:ext cx="7381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42" name="Object 1044"/>
          <p:cNvGraphicFramePr>
            <a:graphicFrameLocks noChangeAspect="1"/>
          </p:cNvGraphicFramePr>
          <p:nvPr/>
        </p:nvGraphicFramePr>
        <p:xfrm>
          <a:off x="298450" y="2543175"/>
          <a:ext cx="654050" cy="596900"/>
        </p:xfrm>
        <a:graphic>
          <a:graphicData uri="http://schemas.openxmlformats.org/presentationml/2006/ole">
            <mc:AlternateContent xmlns:mc="http://schemas.openxmlformats.org/markup-compatibility/2006">
              <mc:Choice xmlns:v="urn:schemas-microsoft-com:vml" Requires="v">
                <p:oleObj spid="_x0000_s22580" r:id="rId10" imgW="719269" imgH="539269" progId="">
                  <p:embed/>
                </p:oleObj>
              </mc:Choice>
              <mc:Fallback>
                <p:oleObj r:id="rId10" imgW="719269" imgH="539269" progId="">
                  <p:embed/>
                  <p:pic>
                    <p:nvPicPr>
                      <p:cNvPr id="0" name="Object 10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450" y="2543175"/>
                        <a:ext cx="654050" cy="596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2543" name="Picture 16"/>
          <p:cNvPicPr>
            <a:picLocks noChangeAspect="1" noChangeArrowheads="1"/>
          </p:cNvPicPr>
          <p:nvPr/>
        </p:nvPicPr>
        <p:blipFill>
          <a:blip r:embed="rId12">
            <a:lum bright="-12000" contrast="-18000"/>
            <a:extLst>
              <a:ext uri="{28A0092B-C50C-407E-A947-70E740481C1C}">
                <a14:useLocalDpi xmlns:a14="http://schemas.microsoft.com/office/drawing/2010/main" val="0"/>
              </a:ext>
            </a:extLst>
          </a:blip>
          <a:srcRect/>
          <a:stretch>
            <a:fillRect/>
          </a:stretch>
        </p:blipFill>
        <p:spPr bwMode="auto">
          <a:xfrm>
            <a:off x="1073150" y="2673350"/>
            <a:ext cx="58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 Box 1047"/>
          <p:cNvSpPr txBox="1">
            <a:spLocks noChangeArrowheads="1"/>
          </p:cNvSpPr>
          <p:nvPr/>
        </p:nvSpPr>
        <p:spPr bwMode="auto">
          <a:xfrm>
            <a:off x="696913" y="2005013"/>
            <a:ext cx="2381250" cy="3667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fr-FR" sz="1800" b="1" i="1">
                <a:latin typeface="Arial" pitchFamily="34" charset="0"/>
                <a:ea typeface="ＭＳ Ｐゴシック"/>
                <a:cs typeface="Arial" pitchFamily="34" charset="0"/>
              </a:rPr>
              <a:t>Nutrition &amp; Diabetes</a:t>
            </a:r>
          </a:p>
        </p:txBody>
      </p:sp>
      <p:sp>
        <p:nvSpPr>
          <p:cNvPr id="22545" name="Text Box 1048"/>
          <p:cNvSpPr txBox="1">
            <a:spLocks noChangeArrowheads="1"/>
          </p:cNvSpPr>
          <p:nvPr/>
        </p:nvSpPr>
        <p:spPr bwMode="auto">
          <a:xfrm>
            <a:off x="3284538" y="2051050"/>
            <a:ext cx="205105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fr-FR" sz="1800" b="1" i="1">
                <a:latin typeface="Arial" pitchFamily="34" charset="0"/>
                <a:ea typeface="ＭＳ Ｐゴシック"/>
                <a:cs typeface="Arial" pitchFamily="34" charset="0"/>
              </a:rPr>
              <a:t>Lipid Metabolism</a:t>
            </a:r>
          </a:p>
        </p:txBody>
      </p:sp>
      <p:pic>
        <p:nvPicPr>
          <p:cNvPr id="22546" name="Picture 4" descr="http://imbl.insa-lyon.fr/files/rte/image/IMBL/CaRMeN(1).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4388" y="41275"/>
            <a:ext cx="12239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Titre 2"/>
          <p:cNvSpPr>
            <a:spLocks noGrp="1"/>
          </p:cNvSpPr>
          <p:nvPr>
            <p:ph type="title"/>
          </p:nvPr>
        </p:nvSpPr>
        <p:spPr>
          <a:xfrm>
            <a:off x="392113" y="0"/>
            <a:ext cx="8229600" cy="1143000"/>
          </a:xfrm>
        </p:spPr>
        <p:txBody>
          <a:bodyPr/>
          <a:lstStyle/>
          <a:p>
            <a:r>
              <a:rPr lang="fr-FR" altLang="fr-FR" smtClean="0"/>
              <a:t>CRNH –RA teams</a:t>
            </a:r>
          </a:p>
        </p:txBody>
      </p:sp>
      <p:sp>
        <p:nvSpPr>
          <p:cNvPr id="5" name="Rectangle 4"/>
          <p:cNvSpPr/>
          <p:nvPr/>
        </p:nvSpPr>
        <p:spPr>
          <a:xfrm>
            <a:off x="6219825" y="2051050"/>
            <a:ext cx="2722563" cy="4524375"/>
          </a:xfrm>
          <a:prstGeom prst="rect">
            <a:avLst/>
          </a:prstGeom>
        </p:spPr>
        <p:txBody>
          <a:bodyPr wrap="none">
            <a:spAutoFit/>
          </a:bodyPr>
          <a:lstStyle/>
          <a:p>
            <a:pPr fontAlgn="auto">
              <a:spcBef>
                <a:spcPts val="0"/>
              </a:spcBef>
              <a:spcAft>
                <a:spcPts val="0"/>
              </a:spcAft>
              <a:defRPr/>
            </a:pPr>
            <a:r>
              <a:rPr lang="en-GB" b="1" i="1" dirty="0">
                <a:latin typeface="Arial" charset="0"/>
                <a:cs typeface="Arial" charset="0"/>
              </a:rPr>
              <a:t>Hospital departments</a:t>
            </a:r>
          </a:p>
          <a:p>
            <a:pPr fontAlgn="auto">
              <a:spcBef>
                <a:spcPts val="0"/>
              </a:spcBef>
              <a:spcAft>
                <a:spcPts val="0"/>
              </a:spcAft>
              <a:defRPr/>
            </a:pPr>
            <a:endParaRPr lang="en-GB" b="1" i="1" dirty="0">
              <a:latin typeface="Arial" charset="0"/>
              <a:cs typeface="Arial" charset="0"/>
            </a:endParaRPr>
          </a:p>
          <a:p>
            <a:pPr marL="285750" indent="-285750" fontAlgn="auto">
              <a:spcBef>
                <a:spcPts val="0"/>
              </a:spcBef>
              <a:spcAft>
                <a:spcPts val="0"/>
              </a:spcAft>
              <a:buFont typeface="Arial"/>
              <a:buChar char="•"/>
              <a:defRPr/>
            </a:pPr>
            <a:r>
              <a:rPr lang="en-GB" dirty="0" err="1">
                <a:latin typeface="+mn-lt"/>
              </a:rPr>
              <a:t>Diabetology</a:t>
            </a:r>
            <a:endParaRPr lang="en-GB" dirty="0">
              <a:latin typeface="+mn-lt"/>
            </a:endParaRPr>
          </a:p>
          <a:p>
            <a:pPr marL="285750" indent="-285750" fontAlgn="auto">
              <a:spcBef>
                <a:spcPts val="0"/>
              </a:spcBef>
              <a:spcAft>
                <a:spcPts val="0"/>
              </a:spcAft>
              <a:buFont typeface="Arial"/>
              <a:buChar char="•"/>
              <a:defRPr/>
            </a:pPr>
            <a:r>
              <a:rPr lang="en-GB" dirty="0">
                <a:latin typeface="+mn-lt"/>
              </a:rPr>
              <a:t>Nutrition, </a:t>
            </a:r>
          </a:p>
          <a:p>
            <a:pPr marL="285750" indent="-285750" fontAlgn="auto">
              <a:spcBef>
                <a:spcPts val="0"/>
              </a:spcBef>
              <a:spcAft>
                <a:spcPts val="0"/>
              </a:spcAft>
              <a:buFont typeface="Arial"/>
              <a:buChar char="•"/>
              <a:defRPr/>
            </a:pPr>
            <a:r>
              <a:rPr lang="en-GB" dirty="0">
                <a:latin typeface="+mn-lt"/>
              </a:rPr>
              <a:t>Nephrology</a:t>
            </a:r>
          </a:p>
          <a:p>
            <a:pPr marL="285750" indent="-285750" fontAlgn="auto">
              <a:spcBef>
                <a:spcPts val="0"/>
              </a:spcBef>
              <a:spcAft>
                <a:spcPts val="0"/>
              </a:spcAft>
              <a:buFont typeface="Arial"/>
              <a:buChar char="•"/>
              <a:defRPr/>
            </a:pPr>
            <a:r>
              <a:rPr lang="en-GB" dirty="0">
                <a:latin typeface="+mn-lt"/>
              </a:rPr>
              <a:t>Paediatrics</a:t>
            </a:r>
          </a:p>
          <a:p>
            <a:pPr marL="285750" indent="-285750" fontAlgn="auto">
              <a:spcBef>
                <a:spcPts val="0"/>
              </a:spcBef>
              <a:spcAft>
                <a:spcPts val="0"/>
              </a:spcAft>
              <a:buFont typeface="Arial"/>
              <a:buChar char="•"/>
              <a:defRPr/>
            </a:pPr>
            <a:r>
              <a:rPr lang="en-GB" dirty="0">
                <a:latin typeface="+mn-lt"/>
              </a:rPr>
              <a:t>Geriatrics</a:t>
            </a:r>
          </a:p>
          <a:p>
            <a:pPr marL="285750" indent="-285750" fontAlgn="auto">
              <a:spcBef>
                <a:spcPts val="0"/>
              </a:spcBef>
              <a:spcAft>
                <a:spcPts val="0"/>
              </a:spcAft>
              <a:buFont typeface="Arial"/>
              <a:buChar char="•"/>
              <a:defRPr/>
            </a:pPr>
            <a:r>
              <a:rPr lang="en-GB" dirty="0">
                <a:latin typeface="+mn-lt"/>
              </a:rPr>
              <a:t> Intensive care, </a:t>
            </a:r>
          </a:p>
          <a:p>
            <a:pPr marL="285750" indent="-285750" fontAlgn="auto">
              <a:spcBef>
                <a:spcPts val="0"/>
              </a:spcBef>
              <a:spcAft>
                <a:spcPts val="0"/>
              </a:spcAft>
              <a:buFont typeface="Arial"/>
              <a:buChar char="•"/>
              <a:defRPr/>
            </a:pPr>
            <a:r>
              <a:rPr lang="en-GB" dirty="0">
                <a:latin typeface="+mn-lt"/>
              </a:rPr>
              <a:t>Bariatric surgery</a:t>
            </a:r>
          </a:p>
          <a:p>
            <a:pPr marL="285750" indent="-285750" fontAlgn="auto">
              <a:spcBef>
                <a:spcPts val="0"/>
              </a:spcBef>
              <a:spcAft>
                <a:spcPts val="0"/>
              </a:spcAft>
              <a:buFont typeface="Arial"/>
              <a:buChar char="•"/>
              <a:defRPr/>
            </a:pPr>
            <a:r>
              <a:rPr lang="en-GB" dirty="0">
                <a:latin typeface="+mn-lt"/>
              </a:rPr>
              <a:t>Transplantation surgery</a:t>
            </a:r>
          </a:p>
          <a:p>
            <a:pPr marL="285750" indent="-285750" fontAlgn="auto">
              <a:spcBef>
                <a:spcPts val="0"/>
              </a:spcBef>
              <a:spcAft>
                <a:spcPts val="0"/>
              </a:spcAft>
              <a:buFont typeface="Arial"/>
              <a:buChar char="•"/>
              <a:defRPr/>
            </a:pPr>
            <a:r>
              <a:rPr lang="en-GB" dirty="0">
                <a:latin typeface="+mn-lt"/>
              </a:rPr>
              <a:t> Biochemistry </a:t>
            </a:r>
          </a:p>
          <a:p>
            <a:pPr marL="285750" indent="-285750" fontAlgn="auto">
              <a:spcBef>
                <a:spcPts val="0"/>
              </a:spcBef>
              <a:spcAft>
                <a:spcPts val="0"/>
              </a:spcAft>
              <a:buFont typeface="Arial"/>
              <a:buChar char="•"/>
              <a:defRPr/>
            </a:pPr>
            <a:r>
              <a:rPr lang="en-GB" dirty="0">
                <a:latin typeface="+mn-lt"/>
              </a:rPr>
              <a:t>Pharmacy</a:t>
            </a:r>
            <a:r>
              <a:rPr lang="fr-FR" dirty="0">
                <a:latin typeface="+mn-lt"/>
              </a:rPr>
              <a:t> </a:t>
            </a:r>
          </a:p>
          <a:p>
            <a:pPr fontAlgn="auto">
              <a:spcBef>
                <a:spcPts val="0"/>
              </a:spcBef>
              <a:spcAft>
                <a:spcPts val="0"/>
              </a:spcAft>
              <a:defRPr/>
            </a:pPr>
            <a:endParaRPr lang="en-GB" b="1" i="1" dirty="0">
              <a:latin typeface="Arial" charset="0"/>
              <a:cs typeface="Arial" charset="0"/>
            </a:endParaRPr>
          </a:p>
          <a:p>
            <a:pPr fontAlgn="auto">
              <a:spcBef>
                <a:spcPts val="0"/>
              </a:spcBef>
              <a:spcAft>
                <a:spcPts val="0"/>
              </a:spcAft>
              <a:defRPr/>
            </a:pPr>
            <a:endParaRPr lang="en-GB" b="1" i="1" dirty="0">
              <a:latin typeface="Arial" charset="0"/>
              <a:cs typeface="Arial" charset="0"/>
            </a:endParaRPr>
          </a:p>
          <a:p>
            <a:pPr fontAlgn="auto">
              <a:spcBef>
                <a:spcPts val="0"/>
              </a:spcBef>
              <a:spcAft>
                <a:spcPts val="0"/>
              </a:spcAft>
              <a:defRPr/>
            </a:pPr>
            <a:endParaRPr lang="en-GB" b="1" i="1" dirty="0">
              <a:latin typeface="Arial" charset="0"/>
              <a:cs typeface="Arial" charset="0"/>
            </a:endParaRPr>
          </a:p>
          <a:p>
            <a:pPr fontAlgn="auto">
              <a:spcBef>
                <a:spcPts val="0"/>
              </a:spcBef>
              <a:spcAft>
                <a:spcPts val="0"/>
              </a:spcAft>
              <a:defRPr/>
            </a:pPr>
            <a:endParaRPr lang="en-GB" b="1" i="1" dirty="0">
              <a:latin typeface="Arial" charset="0"/>
              <a:cs typeface="Arial" charset="0"/>
            </a:endParaRPr>
          </a:p>
        </p:txBody>
      </p:sp>
      <p:pic>
        <p:nvPicPr>
          <p:cNvPr id="22549" name="Image 5" descr="Logo-HCL.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434263" y="5689600"/>
            <a:ext cx="822325" cy="687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50" name="Image 12" descr="logo-INRA-transp.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70075" y="1409700"/>
            <a:ext cx="10382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Image 13" descr="Logo-INSER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9250" y="1409700"/>
            <a:ext cx="11953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52" name="Object 4"/>
          <p:cNvGraphicFramePr>
            <a:graphicFrameLocks noChangeAspect="1"/>
          </p:cNvGraphicFramePr>
          <p:nvPr>
            <p:extLst>
              <p:ext uri="{D42A27DB-BD31-4B8C-83A1-F6EECF244321}">
                <p14:modId xmlns:p14="http://schemas.microsoft.com/office/powerpoint/2010/main" val="3868942609"/>
              </p:ext>
            </p:extLst>
          </p:nvPr>
        </p:nvGraphicFramePr>
        <p:xfrm>
          <a:off x="3351213" y="1238250"/>
          <a:ext cx="890587" cy="638175"/>
        </p:xfrm>
        <a:graphic>
          <a:graphicData uri="http://schemas.openxmlformats.org/presentationml/2006/ole">
            <mc:AlternateContent xmlns:mc="http://schemas.openxmlformats.org/markup-compatibility/2006">
              <mc:Choice xmlns:v="urn:schemas-microsoft-com:vml" Requires="v">
                <p:oleObj spid="_x0000_s22581" name="Document" r:id="rId18" imgW="4114286" imgH="2946032" progId="Word.Document.12">
                  <p:link updateAutomatic="1"/>
                </p:oleObj>
              </mc:Choice>
              <mc:Fallback>
                <p:oleObj name="Document" r:id="rId18" imgW="4114286" imgH="2946032" progId="Word.Document.12">
                  <p:link updateAutomatic="1"/>
                  <p:pic>
                    <p:nvPicPr>
                      <p:cNvPr id="0" name="Object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1213" y="1238250"/>
                        <a:ext cx="8905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554" name="Rectangle 37"/>
          <p:cNvSpPr>
            <a:spLocks noChangeArrowheads="1"/>
          </p:cNvSpPr>
          <p:nvPr/>
        </p:nvSpPr>
        <p:spPr bwMode="auto">
          <a:xfrm>
            <a:off x="8101013" y="6021388"/>
            <a:ext cx="1042987" cy="83661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latin typeface="Arial" pitchFamily="34" charset="0"/>
              <a:cs typeface="Arial" pitchFamily="34" charset="0"/>
            </a:endParaRPr>
          </a:p>
        </p:txBody>
      </p:sp>
      <p:sp>
        <p:nvSpPr>
          <p:cNvPr id="23555" name="Rectangle 17"/>
          <p:cNvSpPr>
            <a:spLocks noChangeArrowheads="1"/>
          </p:cNvSpPr>
          <p:nvPr/>
        </p:nvSpPr>
        <p:spPr bwMode="auto">
          <a:xfrm>
            <a:off x="1773238" y="138113"/>
            <a:ext cx="6072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fr-FR" altLang="fr-FR" b="1">
              <a:solidFill>
                <a:srgbClr val="000099"/>
              </a:solidFill>
              <a:latin typeface="Arial" pitchFamily="34" charset="0"/>
            </a:endParaRPr>
          </a:p>
        </p:txBody>
      </p:sp>
      <p:sp>
        <p:nvSpPr>
          <p:cNvPr id="23556" name="Titre 2"/>
          <p:cNvSpPr>
            <a:spLocks noGrp="1"/>
          </p:cNvSpPr>
          <p:nvPr>
            <p:ph type="title"/>
          </p:nvPr>
        </p:nvSpPr>
        <p:spPr>
          <a:xfrm>
            <a:off x="484188" y="-19050"/>
            <a:ext cx="8229600" cy="1143000"/>
          </a:xfrm>
        </p:spPr>
        <p:txBody>
          <a:bodyPr/>
          <a:lstStyle/>
          <a:p>
            <a:r>
              <a:rPr lang="fr-FR" altLang="fr-FR" smtClean="0"/>
              <a:t>CRNH –RA teams</a:t>
            </a:r>
          </a:p>
        </p:txBody>
      </p:sp>
      <p:sp>
        <p:nvSpPr>
          <p:cNvPr id="2" name="Rectangle 1"/>
          <p:cNvSpPr/>
          <p:nvPr/>
        </p:nvSpPr>
        <p:spPr>
          <a:xfrm>
            <a:off x="395288" y="1260475"/>
            <a:ext cx="5400675" cy="5121275"/>
          </a:xfrm>
          <a:prstGeom prst="rect">
            <a:avLst/>
          </a:prstGeom>
        </p:spPr>
        <p:txBody>
          <a:bodyPr>
            <a:spAutoFit/>
          </a:bodyPr>
          <a:lstStyle/>
          <a:p>
            <a:pPr fontAlgn="auto">
              <a:spcBef>
                <a:spcPct val="20000"/>
              </a:spcBef>
              <a:spcAft>
                <a:spcPts val="0"/>
              </a:spcAft>
              <a:defRPr/>
            </a:pPr>
            <a:r>
              <a:rPr lang="en-GB" b="1" u="sng" dirty="0">
                <a:latin typeface="+mn-lt"/>
              </a:rPr>
              <a:t>University of Lyon</a:t>
            </a:r>
          </a:p>
          <a:p>
            <a:pPr marL="180975" fontAlgn="auto">
              <a:spcBef>
                <a:spcPct val="20000"/>
              </a:spcBef>
              <a:spcAft>
                <a:spcPts val="0"/>
              </a:spcAft>
              <a:defRPr/>
            </a:pPr>
            <a:r>
              <a:rPr lang="en-GB" sz="1600" dirty="0">
                <a:latin typeface="+mn-lt"/>
              </a:rPr>
              <a:t>- Centre de </a:t>
            </a:r>
            <a:r>
              <a:rPr lang="en-GB" sz="1600" dirty="0" err="1">
                <a:latin typeface="+mn-lt"/>
              </a:rPr>
              <a:t>Recherche</a:t>
            </a:r>
            <a:r>
              <a:rPr lang="en-GB" sz="1600" dirty="0">
                <a:latin typeface="+mn-lt"/>
              </a:rPr>
              <a:t> en Neurosciences de Lyon U1028 / UMR 5292</a:t>
            </a:r>
          </a:p>
          <a:p>
            <a:pPr marL="180975" fontAlgn="auto">
              <a:spcBef>
                <a:spcPct val="20000"/>
              </a:spcBef>
              <a:spcAft>
                <a:spcPts val="0"/>
              </a:spcAft>
              <a:defRPr/>
            </a:pPr>
            <a:r>
              <a:rPr lang="en-GB" sz="1600" dirty="0">
                <a:latin typeface="+mn-lt"/>
              </a:rPr>
              <a:t>Team: Waking - Integrative Physiology of Brain Arousal Systems , Leader : K. Spiegel  </a:t>
            </a:r>
          </a:p>
          <a:p>
            <a:pPr fontAlgn="auto">
              <a:spcBef>
                <a:spcPct val="20000"/>
              </a:spcBef>
              <a:spcAft>
                <a:spcPts val="0"/>
              </a:spcAft>
              <a:defRPr/>
            </a:pPr>
            <a:r>
              <a:rPr lang="en-US" b="1" u="sng" dirty="0">
                <a:latin typeface="+mn-lt"/>
              </a:rPr>
              <a:t>University of Grenoble</a:t>
            </a:r>
            <a:endParaRPr lang="en-GB" b="1" u="sng" dirty="0">
              <a:latin typeface="+mn-lt"/>
            </a:endParaRPr>
          </a:p>
          <a:p>
            <a:pPr marL="180975" fontAlgn="auto">
              <a:spcBef>
                <a:spcPct val="20000"/>
              </a:spcBef>
              <a:spcAft>
                <a:spcPts val="0"/>
              </a:spcAft>
              <a:defRPr/>
            </a:pPr>
            <a:r>
              <a:rPr lang="en-US" sz="1600" dirty="0">
                <a:latin typeface="+mn-lt"/>
              </a:rPr>
              <a:t>- Physiopathology Cardiovascular and Respiratory (HP2)  </a:t>
            </a:r>
            <a:r>
              <a:rPr lang="en-US" sz="1600" dirty="0" err="1">
                <a:latin typeface="+mn-lt"/>
              </a:rPr>
              <a:t>Inserm</a:t>
            </a:r>
            <a:r>
              <a:rPr lang="en-US" sz="1600" dirty="0">
                <a:latin typeface="+mn-lt"/>
              </a:rPr>
              <a:t> U 1042, </a:t>
            </a:r>
          </a:p>
          <a:p>
            <a:pPr marL="180975" fontAlgn="auto">
              <a:spcBef>
                <a:spcPct val="20000"/>
              </a:spcBef>
              <a:spcAft>
                <a:spcPts val="0"/>
              </a:spcAft>
              <a:defRPr/>
            </a:pPr>
            <a:r>
              <a:rPr lang="en-US" sz="1600" dirty="0">
                <a:latin typeface="+mn-lt"/>
              </a:rPr>
              <a:t>L</a:t>
            </a:r>
            <a:r>
              <a:rPr lang="en-GB" sz="1600" dirty="0" err="1">
                <a:latin typeface="+mn-lt"/>
              </a:rPr>
              <a:t>eaders</a:t>
            </a:r>
            <a:r>
              <a:rPr lang="de-DE" sz="1600" dirty="0">
                <a:latin typeface="+mn-lt"/>
              </a:rPr>
              <a:t>: P. Levy, JL </a:t>
            </a:r>
            <a:r>
              <a:rPr lang="de-DE" sz="1600" dirty="0" err="1">
                <a:latin typeface="+mn-lt"/>
              </a:rPr>
              <a:t>Pepin</a:t>
            </a:r>
            <a:r>
              <a:rPr lang="de-DE" sz="1600" dirty="0">
                <a:latin typeface="+mn-lt"/>
              </a:rPr>
              <a:t>, AL </a:t>
            </a:r>
            <a:r>
              <a:rPr lang="de-DE" sz="1600" dirty="0" err="1">
                <a:latin typeface="+mn-lt"/>
              </a:rPr>
              <a:t>Borel</a:t>
            </a:r>
            <a:endParaRPr lang="en-GB" sz="1600" dirty="0">
              <a:latin typeface="+mn-lt"/>
            </a:endParaRPr>
          </a:p>
          <a:p>
            <a:pPr fontAlgn="auto">
              <a:spcBef>
                <a:spcPct val="20000"/>
              </a:spcBef>
              <a:spcAft>
                <a:spcPts val="0"/>
              </a:spcAft>
              <a:defRPr/>
            </a:pPr>
            <a:endParaRPr lang="en-US" sz="800" dirty="0">
              <a:latin typeface="+mn-lt"/>
            </a:endParaRPr>
          </a:p>
          <a:p>
            <a:pPr marL="180975" fontAlgn="auto">
              <a:spcBef>
                <a:spcPct val="20000"/>
              </a:spcBef>
              <a:spcAft>
                <a:spcPts val="0"/>
              </a:spcAft>
              <a:defRPr/>
            </a:pPr>
            <a:r>
              <a:rPr lang="en-US" sz="1600" dirty="0">
                <a:latin typeface="+mn-lt"/>
              </a:rPr>
              <a:t>- Laboratory of Applied and Fundamental Bioenergetics (INSERM 1055) </a:t>
            </a:r>
          </a:p>
          <a:p>
            <a:pPr marL="180975" fontAlgn="auto">
              <a:spcBef>
                <a:spcPct val="20000"/>
              </a:spcBef>
              <a:spcAft>
                <a:spcPts val="0"/>
              </a:spcAft>
              <a:defRPr/>
            </a:pPr>
            <a:r>
              <a:rPr lang="en-GB" sz="1600" dirty="0">
                <a:latin typeface="+mn-lt"/>
              </a:rPr>
              <a:t>Team: </a:t>
            </a:r>
            <a:r>
              <a:rPr lang="en-US" sz="1600" dirty="0">
                <a:latin typeface="+mn-lt"/>
              </a:rPr>
              <a:t>“bioenergetics and metabolism </a:t>
            </a:r>
          </a:p>
          <a:p>
            <a:pPr marL="180975" fontAlgn="auto">
              <a:spcBef>
                <a:spcPct val="20000"/>
              </a:spcBef>
              <a:spcAft>
                <a:spcPts val="0"/>
              </a:spcAft>
              <a:defRPr/>
            </a:pPr>
            <a:r>
              <a:rPr lang="en-GB" sz="1600" dirty="0">
                <a:latin typeface="+mn-lt"/>
              </a:rPr>
              <a:t>Leader: E. Fontaine</a:t>
            </a:r>
            <a:endParaRPr lang="fr-FR" sz="1600" dirty="0">
              <a:latin typeface="+mn-lt"/>
            </a:endParaRPr>
          </a:p>
          <a:p>
            <a:pPr fontAlgn="auto">
              <a:spcBef>
                <a:spcPct val="20000"/>
              </a:spcBef>
              <a:spcAft>
                <a:spcPts val="0"/>
              </a:spcAft>
              <a:defRPr/>
            </a:pPr>
            <a:r>
              <a:rPr lang="fr-FR" dirty="0">
                <a:latin typeface="+mn-lt"/>
              </a:rPr>
              <a:t> </a:t>
            </a:r>
            <a:r>
              <a:rPr lang="en-GB" b="1" u="sng" dirty="0">
                <a:latin typeface="+mn-lt"/>
              </a:rPr>
              <a:t>University of Saint Etienne</a:t>
            </a:r>
          </a:p>
          <a:p>
            <a:pPr marL="180975" fontAlgn="auto">
              <a:spcBef>
                <a:spcPct val="20000"/>
              </a:spcBef>
              <a:spcAft>
                <a:spcPts val="0"/>
              </a:spcAft>
              <a:defRPr/>
            </a:pPr>
            <a:r>
              <a:rPr lang="en-GB" sz="1600" dirty="0">
                <a:latin typeface="+mn-lt"/>
              </a:rPr>
              <a:t>- EA 4607- SNA (autonomous nervous system),</a:t>
            </a:r>
          </a:p>
          <a:p>
            <a:pPr marL="180975" fontAlgn="auto">
              <a:spcBef>
                <a:spcPct val="20000"/>
              </a:spcBef>
              <a:spcAft>
                <a:spcPts val="0"/>
              </a:spcAft>
              <a:defRPr/>
            </a:pPr>
            <a:r>
              <a:rPr lang="en-GB" sz="1600" dirty="0">
                <a:latin typeface="+mn-lt"/>
              </a:rPr>
              <a:t>Team: Anorexia nervosa and constitutional thinness,</a:t>
            </a:r>
          </a:p>
          <a:p>
            <a:pPr marL="180975" fontAlgn="auto">
              <a:spcBef>
                <a:spcPct val="20000"/>
              </a:spcBef>
              <a:spcAft>
                <a:spcPts val="0"/>
              </a:spcAft>
              <a:defRPr/>
            </a:pPr>
            <a:r>
              <a:rPr lang="en-GB" sz="1600" dirty="0">
                <a:latin typeface="+mn-lt"/>
              </a:rPr>
              <a:t>Leader: B. </a:t>
            </a:r>
            <a:r>
              <a:rPr lang="en-GB" sz="1600" dirty="0" err="1">
                <a:latin typeface="+mn-lt"/>
              </a:rPr>
              <a:t>Galusca</a:t>
            </a:r>
            <a:endParaRPr lang="en-GB" sz="1600" dirty="0">
              <a:latin typeface="+mn-lt"/>
            </a:endParaRPr>
          </a:p>
        </p:txBody>
      </p:sp>
      <p:sp>
        <p:nvSpPr>
          <p:cNvPr id="30" name="Rectangle 7"/>
          <p:cNvSpPr>
            <a:spLocks noChangeArrowheads="1"/>
          </p:cNvSpPr>
          <p:nvPr/>
        </p:nvSpPr>
        <p:spPr bwMode="auto">
          <a:xfrm>
            <a:off x="6124575" y="2930525"/>
            <a:ext cx="2819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sz="1600" dirty="0">
                <a:latin typeface="+mn-lt"/>
              </a:rPr>
              <a:t> Departments of </a:t>
            </a:r>
            <a:r>
              <a:rPr lang="en-US" sz="1600" b="1" dirty="0" err="1">
                <a:latin typeface="+mn-lt"/>
              </a:rPr>
              <a:t>Pneumology</a:t>
            </a:r>
            <a:r>
              <a:rPr lang="en-US" sz="1600" b="1" dirty="0">
                <a:latin typeface="+mn-lt"/>
              </a:rPr>
              <a:t>,   Endocrinology and Nutrition</a:t>
            </a:r>
            <a:endParaRPr lang="en-GB" sz="1600" b="1" dirty="0">
              <a:latin typeface="+mn-lt"/>
            </a:endParaRPr>
          </a:p>
        </p:txBody>
      </p:sp>
      <p:sp>
        <p:nvSpPr>
          <p:cNvPr id="31" name="Rectangle 8"/>
          <p:cNvSpPr>
            <a:spLocks noChangeArrowheads="1"/>
          </p:cNvSpPr>
          <p:nvPr/>
        </p:nvSpPr>
        <p:spPr bwMode="auto">
          <a:xfrm>
            <a:off x="6216650" y="5214938"/>
            <a:ext cx="24971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GB" sz="1600" dirty="0">
                <a:latin typeface="+mn-lt"/>
              </a:rPr>
              <a:t>Departments of </a:t>
            </a:r>
            <a:r>
              <a:rPr lang="en-GB" sz="1600" b="1" dirty="0">
                <a:latin typeface="+mn-lt"/>
              </a:rPr>
              <a:t>Endocrinology-Nutrition</a:t>
            </a:r>
          </a:p>
        </p:txBody>
      </p:sp>
      <p:pic>
        <p:nvPicPr>
          <p:cNvPr id="23560" name="Picture 9" descr="&#10;H-logo.jpg                                                     0006EE81MacOS                          C0BD78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1658938"/>
            <a:ext cx="1828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1" descr="chu-st-etienne.jpg                                             0006EE81MacOS                          C0BD78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75" y="362426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584950" y="1538288"/>
            <a:ext cx="2420938" cy="5203825"/>
          </a:xfrm>
          <a:prstGeom prst="rect">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p:nvSpPr>
        <p:spPr>
          <a:xfrm>
            <a:off x="53975" y="3430588"/>
            <a:ext cx="2662238" cy="3206750"/>
          </a:xfrm>
          <a:prstGeom prst="rect">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4580" name="Picture 23" descr="om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471863"/>
            <a:ext cx="8874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er 5"/>
          <p:cNvGrpSpPr>
            <a:grpSpLocks/>
          </p:cNvGrpSpPr>
          <p:nvPr/>
        </p:nvGrpSpPr>
        <p:grpSpPr bwMode="auto">
          <a:xfrm>
            <a:off x="6705600" y="3976688"/>
            <a:ext cx="2260600" cy="2457450"/>
            <a:chOff x="6935496" y="3611563"/>
            <a:chExt cx="2261523" cy="2456249"/>
          </a:xfrm>
        </p:grpSpPr>
        <p:pic>
          <p:nvPicPr>
            <p:cNvPr id="24600" name="Image 36"/>
            <p:cNvPicPr>
              <a:picLocks noChangeAspect="1"/>
            </p:cNvPicPr>
            <p:nvPr/>
          </p:nvPicPr>
          <p:blipFill>
            <a:blip r:embed="rId4">
              <a:extLst>
                <a:ext uri="{28A0092B-C50C-407E-A947-70E740481C1C}">
                  <a14:useLocalDpi xmlns:a14="http://schemas.microsoft.com/office/drawing/2010/main" val="0"/>
                </a:ext>
              </a:extLst>
            </a:blip>
            <a:srcRect l="84372" t="17542" r="3177" b="20229"/>
            <a:stretch>
              <a:fillRect/>
            </a:stretch>
          </p:blipFill>
          <p:spPr bwMode="auto">
            <a:xfrm>
              <a:off x="6935496" y="3611563"/>
              <a:ext cx="507068" cy="11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01" name="Group 2"/>
            <p:cNvGrpSpPr>
              <a:grpSpLocks/>
            </p:cNvGrpSpPr>
            <p:nvPr/>
          </p:nvGrpSpPr>
          <p:grpSpPr bwMode="auto">
            <a:xfrm>
              <a:off x="7326888" y="3714682"/>
              <a:ext cx="1533743" cy="849381"/>
              <a:chOff x="395536" y="4293096"/>
              <a:chExt cx="3633175" cy="2274798"/>
            </a:xfrm>
          </p:grpSpPr>
          <p:pic>
            <p:nvPicPr>
              <p:cNvPr id="24604" name="Image 62"/>
              <p:cNvPicPr>
                <a:picLocks noChangeAspect="1"/>
              </p:cNvPicPr>
              <p:nvPr/>
            </p:nvPicPr>
            <p:blipFill>
              <a:blip r:embed="rId4">
                <a:extLst>
                  <a:ext uri="{28A0092B-C50C-407E-A947-70E740481C1C}">
                    <a14:useLocalDpi xmlns:a14="http://schemas.microsoft.com/office/drawing/2010/main" val="0"/>
                  </a:ext>
                </a:extLst>
              </a:blip>
              <a:srcRect l="-403" t="9856" r="19798" b="-11975"/>
              <a:stretch>
                <a:fillRect/>
              </a:stretch>
            </p:blipFill>
            <p:spPr bwMode="auto">
              <a:xfrm>
                <a:off x="395536" y="4479894"/>
                <a:ext cx="3633175"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Straight Arrow Connector 17"/>
              <p:cNvCxnSpPr/>
              <p:nvPr/>
            </p:nvCxnSpPr>
            <p:spPr>
              <a:xfrm>
                <a:off x="2086784" y="4293144"/>
                <a:ext cx="0" cy="505697"/>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56"/>
              <p:cNvCxnSpPr/>
              <p:nvPr/>
            </p:nvCxnSpPr>
            <p:spPr>
              <a:xfrm>
                <a:off x="2771477" y="4293144"/>
                <a:ext cx="0" cy="50569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grpSp>
        <p:pic>
          <p:nvPicPr>
            <p:cNvPr id="24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910" y="4627563"/>
              <a:ext cx="2022433"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03" name="Text Box 4"/>
            <p:cNvSpPr txBox="1">
              <a:spLocks noChangeArrowheads="1"/>
            </p:cNvSpPr>
            <p:nvPr/>
          </p:nvSpPr>
          <p:spPr bwMode="auto">
            <a:xfrm>
              <a:off x="7210578" y="5790813"/>
              <a:ext cx="19864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indent="-285750">
                <a:spcBef>
                  <a:spcPct val="20000"/>
                </a:spcBef>
                <a:buFont typeface="Arial" pitchFamily="34" charset="0"/>
                <a:buChar char="–"/>
                <a:defRPr sz="2800">
                  <a:solidFill>
                    <a:schemeClr val="tx1"/>
                  </a:solidFill>
                  <a:latin typeface="Calibri" pitchFamily="34" charset="0"/>
                </a:defRPr>
              </a:lvl2pPr>
              <a:lvl3pPr indent="-228600">
                <a:spcBef>
                  <a:spcPct val="20000"/>
                </a:spcBef>
                <a:buFont typeface="Arial" pitchFamily="34" charset="0"/>
                <a:buChar char="•"/>
                <a:defRPr sz="2400">
                  <a:solidFill>
                    <a:schemeClr val="tx1"/>
                  </a:solidFill>
                  <a:latin typeface="Calibri" pitchFamily="34" charset="0"/>
                </a:defRPr>
              </a:lvl3pPr>
              <a:lvl4pPr indent="-228600">
                <a:spcBef>
                  <a:spcPct val="20000"/>
                </a:spcBef>
                <a:buFont typeface="Arial" pitchFamily="34" charset="0"/>
                <a:buChar char="–"/>
                <a:defRPr sz="2000">
                  <a:solidFill>
                    <a:schemeClr val="tx1"/>
                  </a:solidFill>
                  <a:latin typeface="Calibri" pitchFamily="34" charset="0"/>
                </a:defRPr>
              </a:lvl4pPr>
              <a:lvl5pPr indent="-228600">
                <a:spcBef>
                  <a:spcPct val="20000"/>
                </a:spcBef>
                <a:buFont typeface="Arial" pitchFamily="34" charset="0"/>
                <a:buChar char="»"/>
                <a:defRPr sz="2000">
                  <a:solidFill>
                    <a:schemeClr val="tx1"/>
                  </a:solidFill>
                  <a:latin typeface="Calibri" pitchFamily="34" charset="0"/>
                </a:defRPr>
              </a:lvl5pPr>
              <a:lvl6pPr indent="-228600" fontAlgn="base">
                <a:spcBef>
                  <a:spcPct val="20000"/>
                </a:spcBef>
                <a:spcAft>
                  <a:spcPct val="0"/>
                </a:spcAft>
                <a:buFont typeface="Arial" pitchFamily="34" charset="0"/>
                <a:buChar char="»"/>
                <a:defRPr sz="2000">
                  <a:solidFill>
                    <a:schemeClr val="tx1"/>
                  </a:solidFill>
                  <a:latin typeface="Calibri" pitchFamily="34" charset="0"/>
                </a:defRPr>
              </a:lvl6pPr>
              <a:lvl7pPr indent="-228600" fontAlgn="base">
                <a:spcBef>
                  <a:spcPct val="20000"/>
                </a:spcBef>
                <a:spcAft>
                  <a:spcPct val="0"/>
                </a:spcAft>
                <a:buFont typeface="Arial" pitchFamily="34" charset="0"/>
                <a:buChar char="»"/>
                <a:defRPr sz="2000">
                  <a:solidFill>
                    <a:schemeClr val="tx1"/>
                  </a:solidFill>
                  <a:latin typeface="Calibri" pitchFamily="34" charset="0"/>
                </a:defRPr>
              </a:lvl7pPr>
              <a:lvl8pPr indent="-228600" fontAlgn="base">
                <a:spcBef>
                  <a:spcPct val="20000"/>
                </a:spcBef>
                <a:spcAft>
                  <a:spcPct val="0"/>
                </a:spcAft>
                <a:buFont typeface="Arial" pitchFamily="34" charset="0"/>
                <a:buChar char="»"/>
                <a:defRPr sz="2000">
                  <a:solidFill>
                    <a:schemeClr val="tx1"/>
                  </a:solidFill>
                  <a:latin typeface="Calibri" pitchFamily="34" charset="0"/>
                </a:defRPr>
              </a:lvl8pPr>
              <a:lvl9pPr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fr-FR" altLang="fr-FR" sz="1200" b="1" i="1">
                  <a:solidFill>
                    <a:srgbClr val="000000"/>
                  </a:solidFill>
                  <a:cs typeface="Arial" pitchFamily="34" charset="0"/>
                </a:rPr>
                <a:t>Bastian et al. EASD 2012</a:t>
              </a:r>
            </a:p>
          </p:txBody>
        </p:sp>
      </p:grpSp>
      <p:grpSp>
        <p:nvGrpSpPr>
          <p:cNvPr id="24582" name="Grouper 2"/>
          <p:cNvGrpSpPr>
            <a:grpSpLocks/>
          </p:cNvGrpSpPr>
          <p:nvPr/>
        </p:nvGrpSpPr>
        <p:grpSpPr bwMode="auto">
          <a:xfrm>
            <a:off x="6850063" y="1652588"/>
            <a:ext cx="2027237" cy="2117725"/>
            <a:chOff x="2648829" y="333612"/>
            <a:chExt cx="2027734" cy="2118103"/>
          </a:xfrm>
        </p:grpSpPr>
        <p:pic>
          <p:nvPicPr>
            <p:cNvPr id="24597" name="Image 3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8829" y="333612"/>
              <a:ext cx="979595" cy="123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77582" y="333613"/>
              <a:ext cx="998981" cy="116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Rectangle 70"/>
            <p:cNvSpPr>
              <a:spLocks noChangeArrowheads="1"/>
            </p:cNvSpPr>
            <p:nvPr/>
          </p:nvSpPr>
          <p:spPr bwMode="auto">
            <a:xfrm>
              <a:off x="2648829" y="1497608"/>
              <a:ext cx="1920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indent="-285750">
                <a:spcBef>
                  <a:spcPct val="20000"/>
                </a:spcBef>
                <a:buFont typeface="Arial" pitchFamily="34" charset="0"/>
                <a:buChar char="–"/>
                <a:defRPr sz="2800">
                  <a:solidFill>
                    <a:schemeClr val="tx1"/>
                  </a:solidFill>
                  <a:latin typeface="Calibri" pitchFamily="34" charset="0"/>
                </a:defRPr>
              </a:lvl2pPr>
              <a:lvl3pPr indent="-228600">
                <a:spcBef>
                  <a:spcPct val="20000"/>
                </a:spcBef>
                <a:buFont typeface="Arial" pitchFamily="34" charset="0"/>
                <a:buChar char="•"/>
                <a:defRPr sz="2400">
                  <a:solidFill>
                    <a:schemeClr val="tx1"/>
                  </a:solidFill>
                  <a:latin typeface="Calibri" pitchFamily="34" charset="0"/>
                </a:defRPr>
              </a:lvl3pPr>
              <a:lvl4pPr indent="-228600">
                <a:spcBef>
                  <a:spcPct val="20000"/>
                </a:spcBef>
                <a:buFont typeface="Arial" pitchFamily="34" charset="0"/>
                <a:buChar char="–"/>
                <a:defRPr sz="2000">
                  <a:solidFill>
                    <a:schemeClr val="tx1"/>
                  </a:solidFill>
                  <a:latin typeface="Calibri" pitchFamily="34" charset="0"/>
                </a:defRPr>
              </a:lvl4pPr>
              <a:lvl5pPr indent="-228600">
                <a:spcBef>
                  <a:spcPct val="20000"/>
                </a:spcBef>
                <a:buFont typeface="Arial" pitchFamily="34" charset="0"/>
                <a:buChar char="»"/>
                <a:defRPr sz="2000">
                  <a:solidFill>
                    <a:schemeClr val="tx1"/>
                  </a:solidFill>
                  <a:latin typeface="Calibri" pitchFamily="34" charset="0"/>
                </a:defRPr>
              </a:lvl5pPr>
              <a:lvl6pPr indent="-228600" fontAlgn="base">
                <a:spcBef>
                  <a:spcPct val="20000"/>
                </a:spcBef>
                <a:spcAft>
                  <a:spcPct val="0"/>
                </a:spcAft>
                <a:buFont typeface="Arial" pitchFamily="34" charset="0"/>
                <a:buChar char="»"/>
                <a:defRPr sz="2000">
                  <a:solidFill>
                    <a:schemeClr val="tx1"/>
                  </a:solidFill>
                  <a:latin typeface="Calibri" pitchFamily="34" charset="0"/>
                </a:defRPr>
              </a:lvl6pPr>
              <a:lvl7pPr indent="-228600" fontAlgn="base">
                <a:spcBef>
                  <a:spcPct val="20000"/>
                </a:spcBef>
                <a:spcAft>
                  <a:spcPct val="0"/>
                </a:spcAft>
                <a:buFont typeface="Arial" pitchFamily="34" charset="0"/>
                <a:buChar char="»"/>
                <a:defRPr sz="2000">
                  <a:solidFill>
                    <a:schemeClr val="tx1"/>
                  </a:solidFill>
                  <a:latin typeface="Calibri" pitchFamily="34" charset="0"/>
                </a:defRPr>
              </a:lvl7pPr>
              <a:lvl8pPr indent="-228600" fontAlgn="base">
                <a:spcBef>
                  <a:spcPct val="20000"/>
                </a:spcBef>
                <a:spcAft>
                  <a:spcPct val="0"/>
                </a:spcAft>
                <a:buFont typeface="Arial" pitchFamily="34" charset="0"/>
                <a:buChar char="»"/>
                <a:defRPr sz="2000">
                  <a:solidFill>
                    <a:schemeClr val="tx1"/>
                  </a:solidFill>
                  <a:latin typeface="Calibri" pitchFamily="34" charset="0"/>
                </a:defRPr>
              </a:lvl8pPr>
              <a:lvl9pPr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FR" altLang="fr-FR" sz="1400" b="1"/>
                <a:t>GPS, accélérometre, magnetomètres, inclinomètre, fréquence cardiaque</a:t>
              </a:r>
            </a:p>
          </p:txBody>
        </p:sp>
      </p:grpSp>
      <p:sp>
        <p:nvSpPr>
          <p:cNvPr id="24583" name="ZoneTexte 7"/>
          <p:cNvSpPr txBox="1">
            <a:spLocks noChangeArrowheads="1"/>
          </p:cNvSpPr>
          <p:nvPr/>
        </p:nvSpPr>
        <p:spPr bwMode="auto">
          <a:xfrm>
            <a:off x="6724650" y="6434138"/>
            <a:ext cx="2276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400" b="1"/>
              <a:t>Casey, IJO, 2012,36, 914-919</a:t>
            </a:r>
          </a:p>
        </p:txBody>
      </p:sp>
      <p:pic>
        <p:nvPicPr>
          <p:cNvPr id="24584" name="Imag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763" y="5030788"/>
            <a:ext cx="1963737"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er 49"/>
          <p:cNvGrpSpPr>
            <a:grpSpLocks/>
          </p:cNvGrpSpPr>
          <p:nvPr/>
        </p:nvGrpSpPr>
        <p:grpSpPr bwMode="auto">
          <a:xfrm>
            <a:off x="201613" y="3471863"/>
            <a:ext cx="2289175" cy="1274762"/>
            <a:chOff x="1277751" y="1125538"/>
            <a:chExt cx="4079311" cy="1800225"/>
          </a:xfrm>
        </p:grpSpPr>
        <p:pic>
          <p:nvPicPr>
            <p:cNvPr id="24593" name="video 1.wmv"/>
            <p:cNvPicPr>
              <a:picLocks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7751" y="1557339"/>
              <a:ext cx="1824038" cy="136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video 2 bis.wmv"/>
            <p:cNvPicPr>
              <a:picLocks noRot="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6836" y="1574801"/>
              <a:ext cx="1800226"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Text Box 9"/>
            <p:cNvSpPr txBox="1">
              <a:spLocks noChangeArrowheads="1"/>
            </p:cNvSpPr>
            <p:nvPr/>
          </p:nvSpPr>
          <p:spPr bwMode="auto">
            <a:xfrm>
              <a:off x="1397001" y="1125538"/>
              <a:ext cx="1585539" cy="36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400" b="1">
                  <a:solidFill>
                    <a:srgbClr val="632523"/>
                  </a:solidFill>
                  <a:ea typeface="ＭＳ Ｐゴシック"/>
                  <a:cs typeface="ＭＳ Ｐゴシック"/>
                </a:rPr>
                <a:t>Session A</a:t>
              </a:r>
            </a:p>
          </p:txBody>
        </p:sp>
        <p:sp>
          <p:nvSpPr>
            <p:cNvPr id="24596" name="Text Box 9"/>
            <p:cNvSpPr txBox="1">
              <a:spLocks noChangeArrowheads="1"/>
            </p:cNvSpPr>
            <p:nvPr/>
          </p:nvSpPr>
          <p:spPr bwMode="auto">
            <a:xfrm>
              <a:off x="3671887" y="1125538"/>
              <a:ext cx="1570123" cy="36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400" b="1">
                  <a:solidFill>
                    <a:srgbClr val="632523"/>
                  </a:solidFill>
                  <a:ea typeface="ＭＳ Ｐゴシック"/>
                  <a:cs typeface="ＭＳ Ｐゴシック"/>
                </a:rPr>
                <a:t>Session B</a:t>
              </a:r>
            </a:p>
          </p:txBody>
        </p:sp>
      </p:grpSp>
      <p:sp>
        <p:nvSpPr>
          <p:cNvPr id="24586" name="ZoneTexte 11"/>
          <p:cNvSpPr txBox="1">
            <a:spLocks noChangeArrowheads="1"/>
          </p:cNvSpPr>
          <p:nvPr/>
        </p:nvSpPr>
        <p:spPr bwMode="auto">
          <a:xfrm>
            <a:off x="53975" y="4751388"/>
            <a:ext cx="279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400" i="1"/>
              <a:t>Allirot, Appetite, 2012, 58:889-897  </a:t>
            </a:r>
          </a:p>
        </p:txBody>
      </p:sp>
      <p:sp>
        <p:nvSpPr>
          <p:cNvPr id="24587" name="Titre 12"/>
          <p:cNvSpPr>
            <a:spLocks noGrp="1"/>
          </p:cNvSpPr>
          <p:nvPr>
            <p:ph type="title"/>
          </p:nvPr>
        </p:nvSpPr>
        <p:spPr>
          <a:xfrm>
            <a:off x="1225550" y="0"/>
            <a:ext cx="8229600" cy="1143000"/>
          </a:xfrm>
        </p:spPr>
        <p:txBody>
          <a:bodyPr/>
          <a:lstStyle/>
          <a:p>
            <a:r>
              <a:rPr lang="en-GB" altLang="fr-FR" smtClean="0"/>
              <a:t>Characterization of environment</a:t>
            </a:r>
          </a:p>
        </p:txBody>
      </p:sp>
      <p:sp>
        <p:nvSpPr>
          <p:cNvPr id="4" name="Bouée 3"/>
          <p:cNvSpPr/>
          <p:nvPr/>
        </p:nvSpPr>
        <p:spPr>
          <a:xfrm>
            <a:off x="3354388" y="2686050"/>
            <a:ext cx="2860675" cy="2622550"/>
          </a:xfrm>
          <a:prstGeom prst="donut">
            <a:avLst>
              <a:gd name="adj" fmla="val 667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5" name="Rectangle à coins arrondis 4"/>
          <p:cNvSpPr/>
          <p:nvPr/>
        </p:nvSpPr>
        <p:spPr>
          <a:xfrm>
            <a:off x="2574925" y="4794250"/>
            <a:ext cx="1763713" cy="776288"/>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err="1">
                <a:solidFill>
                  <a:schemeClr val="bg1">
                    <a:lumMod val="95000"/>
                  </a:schemeClr>
                </a:solidFill>
              </a:rPr>
              <a:t>Dietary</a:t>
            </a:r>
            <a:r>
              <a:rPr lang="fr-FR" dirty="0">
                <a:solidFill>
                  <a:schemeClr val="bg1">
                    <a:lumMod val="95000"/>
                  </a:schemeClr>
                </a:solidFill>
              </a:rPr>
              <a:t> </a:t>
            </a:r>
            <a:r>
              <a:rPr lang="fr-FR" dirty="0" err="1">
                <a:solidFill>
                  <a:schemeClr val="bg1">
                    <a:lumMod val="95000"/>
                  </a:schemeClr>
                </a:solidFill>
              </a:rPr>
              <a:t>intake</a:t>
            </a:r>
            <a:endParaRPr lang="fr-FR" dirty="0">
              <a:solidFill>
                <a:schemeClr val="bg1">
                  <a:lumMod val="95000"/>
                </a:schemeClr>
              </a:solidFill>
            </a:endParaRPr>
          </a:p>
        </p:txBody>
      </p:sp>
      <p:sp>
        <p:nvSpPr>
          <p:cNvPr id="34" name="Rectangle à coins arrondis 33"/>
          <p:cNvSpPr/>
          <p:nvPr/>
        </p:nvSpPr>
        <p:spPr>
          <a:xfrm>
            <a:off x="4824413" y="4794250"/>
            <a:ext cx="1763712" cy="776288"/>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err="1">
                <a:solidFill>
                  <a:schemeClr val="bg1">
                    <a:lumMod val="95000"/>
                  </a:schemeClr>
                </a:solidFill>
              </a:rPr>
              <a:t>Sedentarity</a:t>
            </a:r>
            <a:endParaRPr lang="fr-FR" dirty="0">
              <a:solidFill>
                <a:schemeClr val="bg1">
                  <a:lumMod val="95000"/>
                </a:schemeClr>
              </a:solidFill>
            </a:endParaRPr>
          </a:p>
        </p:txBody>
      </p:sp>
      <p:sp>
        <p:nvSpPr>
          <p:cNvPr id="43" name="Rectangle à coins arrondis 42"/>
          <p:cNvSpPr/>
          <p:nvPr/>
        </p:nvSpPr>
        <p:spPr>
          <a:xfrm>
            <a:off x="4824413" y="2203450"/>
            <a:ext cx="1763712" cy="7747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err="1">
                <a:solidFill>
                  <a:schemeClr val="bg1">
                    <a:lumMod val="95000"/>
                  </a:schemeClr>
                </a:solidFill>
              </a:rPr>
              <a:t>Socio-economic</a:t>
            </a:r>
            <a:r>
              <a:rPr lang="fr-FR" dirty="0">
                <a:solidFill>
                  <a:schemeClr val="bg1">
                    <a:lumMod val="95000"/>
                  </a:schemeClr>
                </a:solidFill>
              </a:rPr>
              <a:t> </a:t>
            </a:r>
            <a:r>
              <a:rPr lang="fr-FR" dirty="0" err="1">
                <a:solidFill>
                  <a:schemeClr val="bg1">
                    <a:lumMod val="95000"/>
                  </a:schemeClr>
                </a:solidFill>
              </a:rPr>
              <a:t>context</a:t>
            </a:r>
            <a:endParaRPr lang="fr-FR" dirty="0">
              <a:solidFill>
                <a:schemeClr val="bg1">
                  <a:lumMod val="95000"/>
                </a:schemeClr>
              </a:solidFill>
            </a:endParaRPr>
          </a:p>
        </p:txBody>
      </p:sp>
      <p:sp>
        <p:nvSpPr>
          <p:cNvPr id="46" name="Rectangle à coins arrondis 45"/>
          <p:cNvSpPr/>
          <p:nvPr/>
        </p:nvSpPr>
        <p:spPr>
          <a:xfrm>
            <a:off x="2144713" y="2089150"/>
            <a:ext cx="2193925" cy="1189038"/>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err="1">
                <a:solidFill>
                  <a:schemeClr val="bg1">
                    <a:lumMod val="95000"/>
                  </a:schemeClr>
                </a:solidFill>
              </a:rPr>
              <a:t>Pollutants</a:t>
            </a:r>
            <a:r>
              <a:rPr lang="fr-FR" dirty="0">
                <a:solidFill>
                  <a:schemeClr val="bg1">
                    <a:lumMod val="95000"/>
                  </a:schemeClr>
                </a:solidFill>
              </a:rPr>
              <a:t>, Gut </a:t>
            </a:r>
            <a:r>
              <a:rPr lang="fr-FR" dirty="0" err="1">
                <a:solidFill>
                  <a:schemeClr val="bg1">
                    <a:lumMod val="95000"/>
                  </a:schemeClr>
                </a:solidFill>
              </a:rPr>
              <a:t>microbiota</a:t>
            </a:r>
            <a:endParaRPr lang="fr-FR" dirty="0">
              <a:solidFill>
                <a:schemeClr val="bg1">
                  <a:lumMod val="95000"/>
                </a:schemeClr>
              </a:solidFill>
            </a:endParaRPr>
          </a:p>
        </p:txBody>
      </p:sp>
      <p:pic>
        <p:nvPicPr>
          <p:cNvPr id="31" name="Image 9" descr="IPB_logo_institutionnel_COULEUR"/>
          <p:cNvPicPr>
            <a:picLocks noChangeAspect="1" noChangeArrowheads="1"/>
          </p:cNvPicPr>
          <p:nvPr/>
        </p:nvPicPr>
        <p:blipFill>
          <a:blip r:embed="rId11">
            <a:extLst>
              <a:ext uri="{28A0092B-C50C-407E-A947-70E740481C1C}">
                <a14:useLocalDpi xmlns:a14="http://schemas.microsoft.com/office/drawing/2010/main" val="0"/>
              </a:ext>
            </a:extLst>
          </a:blip>
          <a:srcRect l="7823" t="10080" r="51596" b="10080"/>
          <a:stretch>
            <a:fillRect/>
          </a:stretch>
        </p:blipFill>
        <p:spPr bwMode="auto">
          <a:xfrm>
            <a:off x="107504" y="2276872"/>
            <a:ext cx="1155700" cy="1071563"/>
          </a:xfrm>
          <a:prstGeom prst="rect">
            <a:avLst/>
          </a:prstGeom>
          <a:noFill/>
          <a:ln w="9525">
            <a:solidFill>
              <a:srgbClr val="6CA62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24525" y="1992313"/>
            <a:ext cx="3409950" cy="48085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Bouée 14"/>
          <p:cNvSpPr/>
          <p:nvPr/>
        </p:nvSpPr>
        <p:spPr>
          <a:xfrm>
            <a:off x="1554163" y="2984500"/>
            <a:ext cx="4811712" cy="2733675"/>
          </a:xfrm>
          <a:prstGeom prst="donut">
            <a:avLst>
              <a:gd name="adj" fmla="val 667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2560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2581275"/>
            <a:ext cx="1011238" cy="9223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ZoneTexte 3"/>
          <p:cNvSpPr txBox="1">
            <a:spLocks noChangeArrowheads="1"/>
          </p:cNvSpPr>
          <p:nvPr/>
        </p:nvSpPr>
        <p:spPr bwMode="auto">
          <a:xfrm>
            <a:off x="234950" y="4065588"/>
            <a:ext cx="1793875" cy="8509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ctr">
              <a:defRPr sz="2000" b="1">
                <a:solidFill>
                  <a:schemeClr val="bg1">
                    <a:lumMod val="9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US" b="0" dirty="0" smtClean="0"/>
              <a:t>Metabolic investigations</a:t>
            </a:r>
            <a:endParaRPr lang="en-US" b="0" dirty="0"/>
          </a:p>
        </p:txBody>
      </p:sp>
      <p:pic>
        <p:nvPicPr>
          <p:cNvPr id="25606" name="Picture 16" descr="Abdominal-Obe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2060575"/>
            <a:ext cx="16256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4" descr="F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3660775"/>
            <a:ext cx="25400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descr="IMG_42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5097463"/>
            <a:ext cx="192405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 descr="msGCMS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700" y="5627688"/>
            <a:ext cx="1766888"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itre 3"/>
          <p:cNvSpPr>
            <a:spLocks noGrp="1"/>
          </p:cNvSpPr>
          <p:nvPr>
            <p:ph type="title"/>
          </p:nvPr>
        </p:nvSpPr>
        <p:spPr>
          <a:xfrm>
            <a:off x="1554163" y="0"/>
            <a:ext cx="8229600" cy="1143000"/>
          </a:xfrm>
        </p:spPr>
        <p:txBody>
          <a:bodyPr/>
          <a:lstStyle/>
          <a:p>
            <a:pPr algn="l"/>
            <a:r>
              <a:rPr lang="en-GB" altLang="fr-FR" smtClean="0"/>
              <a:t>Accurate phenotyping</a:t>
            </a:r>
          </a:p>
        </p:txBody>
      </p:sp>
      <p:pic>
        <p:nvPicPr>
          <p:cNvPr id="25611" name="Picture 23" descr="omin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3578225"/>
            <a:ext cx="8874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3" descr="omin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6163" y="3435350"/>
            <a:ext cx="8874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3" descr="omin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2975" y="4505325"/>
            <a:ext cx="8874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3" descr="omin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3725" y="3922713"/>
            <a:ext cx="8874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30"/>
          <p:cNvSpPr txBox="1">
            <a:spLocks noChangeArrowheads="1"/>
          </p:cNvSpPr>
          <p:nvPr/>
        </p:nvSpPr>
        <p:spPr bwMode="auto">
          <a:xfrm>
            <a:off x="2484438" y="2362200"/>
            <a:ext cx="3113087" cy="681038"/>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ctr">
              <a:defRPr>
                <a:solidFill>
                  <a:schemeClr val="bg1">
                    <a:lumMod val="9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US" dirty="0" smtClean="0"/>
              <a:t>clinical </a:t>
            </a:r>
            <a:r>
              <a:rPr lang="en-US" dirty="0"/>
              <a:t>biological imaging</a:t>
            </a:r>
          </a:p>
        </p:txBody>
      </p:sp>
      <p:pic>
        <p:nvPicPr>
          <p:cNvPr id="25616" name="Imag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363" y="1295400"/>
            <a:ext cx="12890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7" descr="sleep-disorders-15-obesity.jpg                                 0006EE81MacOS                          C0BD78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950" y="2308225"/>
            <a:ext cx="20224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3"/>
          <p:cNvSpPr txBox="1">
            <a:spLocks noChangeArrowheads="1"/>
          </p:cNvSpPr>
          <p:nvPr/>
        </p:nvSpPr>
        <p:spPr bwMode="auto">
          <a:xfrm>
            <a:off x="4108450" y="5510213"/>
            <a:ext cx="1489075" cy="88265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ctr">
              <a:defRPr sz="2000" b="1">
                <a:solidFill>
                  <a:schemeClr val="bg1">
                    <a:lumMod val="9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US" b="0" dirty="0" smtClean="0"/>
              <a:t>Substrate fluxes</a:t>
            </a:r>
            <a:endParaRPr lang="en-US" b="0" dirty="0"/>
          </a:p>
        </p:txBody>
      </p:sp>
      <p:sp>
        <p:nvSpPr>
          <p:cNvPr id="25619" name="ZoneTexte 5"/>
          <p:cNvSpPr txBox="1">
            <a:spLocks noChangeArrowheads="1"/>
          </p:cNvSpPr>
          <p:nvPr/>
        </p:nvSpPr>
        <p:spPr bwMode="auto">
          <a:xfrm>
            <a:off x="1776413" y="1458913"/>
            <a:ext cx="655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fr-FR"/>
              <a:t>Platforms : clinical investigation, omics, imaging, mass spectrometry</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Bouée 42"/>
          <p:cNvSpPr/>
          <p:nvPr/>
        </p:nvSpPr>
        <p:spPr>
          <a:xfrm>
            <a:off x="439738" y="2365375"/>
            <a:ext cx="5926137" cy="3997325"/>
          </a:xfrm>
          <a:prstGeom prst="donut">
            <a:avLst>
              <a:gd name="adj" fmla="val 667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26627" name="Picture 23" descr="om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430463"/>
            <a:ext cx="8874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er 3"/>
          <p:cNvGrpSpPr>
            <a:grpSpLocks/>
          </p:cNvGrpSpPr>
          <p:nvPr/>
        </p:nvGrpSpPr>
        <p:grpSpPr bwMode="auto">
          <a:xfrm>
            <a:off x="1858963" y="1404938"/>
            <a:ext cx="3040062" cy="2733675"/>
            <a:chOff x="1834356" y="2470333"/>
            <a:chExt cx="3040063" cy="2732431"/>
          </a:xfrm>
        </p:grpSpPr>
        <p:grpSp>
          <p:nvGrpSpPr>
            <p:cNvPr id="26648" name="Groupe 21"/>
            <p:cNvGrpSpPr>
              <a:grpSpLocks/>
            </p:cNvGrpSpPr>
            <p:nvPr/>
          </p:nvGrpSpPr>
          <p:grpSpPr bwMode="auto">
            <a:xfrm>
              <a:off x="1862027" y="2470333"/>
              <a:ext cx="1605383" cy="2732431"/>
              <a:chOff x="1940365" y="2434399"/>
              <a:chExt cx="1986652" cy="1970799"/>
            </a:xfrm>
          </p:grpSpPr>
          <p:pic>
            <p:nvPicPr>
              <p:cNvPr id="46" name="Picture 25"/>
              <p:cNvPicPr>
                <a:picLocks noChangeAspect="1" noChangeArrowheads="1"/>
              </p:cNvPicPr>
              <p:nvPr/>
            </p:nvPicPr>
            <p:blipFill>
              <a:blip r:embed="rId4"/>
              <a:srcRect/>
              <a:stretch>
                <a:fillRect/>
              </a:stretch>
            </p:blipFill>
            <p:spPr bwMode="auto">
              <a:xfrm>
                <a:off x="2499408" y="2434399"/>
                <a:ext cx="1428208" cy="647777"/>
              </a:xfrm>
              <a:prstGeom prst="rect">
                <a:avLst/>
              </a:prstGeom>
              <a:solidFill>
                <a:schemeClr val="bg1">
                  <a:lumMod val="5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6652" name="Text Box 33"/>
              <p:cNvSpPr txBox="1">
                <a:spLocks/>
              </p:cNvSpPr>
              <p:nvPr/>
            </p:nvSpPr>
            <p:spPr bwMode="auto">
              <a:xfrm>
                <a:off x="1940365" y="4250586"/>
                <a:ext cx="1842722" cy="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fr-FR" sz="800" b="1">
                  <a:solidFill>
                    <a:srgbClr val="002060"/>
                  </a:solidFill>
                  <a:latin typeface="Arial" pitchFamily="34" charset="0"/>
                  <a:ea typeface="ＭＳ Ｐゴシック"/>
                  <a:cs typeface="ＭＳ Ｐゴシック"/>
                </a:endParaRPr>
              </a:p>
            </p:txBody>
          </p:sp>
        </p:grpSp>
        <p:sp>
          <p:nvSpPr>
            <p:cNvPr id="48" name="ZoneTexte 30"/>
            <p:cNvSpPr txBox="1">
              <a:spLocks noChangeArrowheads="1"/>
            </p:cNvSpPr>
            <p:nvPr/>
          </p:nvSpPr>
          <p:spPr bwMode="auto">
            <a:xfrm>
              <a:off x="1834356" y="3416052"/>
              <a:ext cx="3040063" cy="663273"/>
            </a:xfrm>
            <a:prstGeom prst="roundRect">
              <a:avLst/>
            </a:prstGeom>
            <a:solidFill>
              <a:schemeClr val="bg1">
                <a:lumMod val="50000"/>
              </a:schemeClr>
            </a:solid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dirty="0" err="1" smtClean="0">
                  <a:solidFill>
                    <a:schemeClr val="bg1"/>
                  </a:solidFill>
                  <a:latin typeface="+mn-lt"/>
                  <a:cs typeface="Arial Unicode MS" charset="0"/>
                </a:rPr>
                <a:t>Tissu</a:t>
              </a:r>
              <a:r>
                <a:rPr lang="en-US" sz="2000" dirty="0" smtClean="0">
                  <a:solidFill>
                    <a:schemeClr val="bg1"/>
                  </a:solidFill>
                  <a:latin typeface="+mn-lt"/>
                  <a:cs typeface="Arial Unicode MS" charset="0"/>
                </a:rPr>
                <a:t> biopsies</a:t>
              </a:r>
              <a:endParaRPr lang="en-US" sz="2000" dirty="0">
                <a:solidFill>
                  <a:schemeClr val="bg1"/>
                </a:solidFill>
                <a:latin typeface="+mn-lt"/>
                <a:cs typeface="Arial Unicode MS" charset="0"/>
              </a:endParaRPr>
            </a:p>
            <a:p>
              <a:pPr algn="ctr" eaLnBrk="1" fontAlgn="auto" hangingPunct="1">
                <a:spcBef>
                  <a:spcPts val="0"/>
                </a:spcBef>
                <a:spcAft>
                  <a:spcPts val="0"/>
                </a:spcAft>
                <a:defRPr/>
              </a:pPr>
              <a:r>
                <a:rPr lang="en-US" sz="1300" dirty="0" err="1" smtClean="0">
                  <a:solidFill>
                    <a:schemeClr val="bg1"/>
                  </a:solidFill>
                  <a:latin typeface="+mn-lt"/>
                  <a:cs typeface="Arial Unicode MS" charset="0"/>
                </a:rPr>
                <a:t>Tissu</a:t>
              </a:r>
              <a:r>
                <a:rPr lang="en-US" sz="1300" dirty="0" smtClean="0">
                  <a:solidFill>
                    <a:schemeClr val="bg1"/>
                  </a:solidFill>
                  <a:latin typeface="+mn-lt"/>
                  <a:cs typeface="Arial Unicode MS" charset="0"/>
                </a:rPr>
                <a:t> </a:t>
              </a:r>
              <a:r>
                <a:rPr lang="en-US" sz="1300" dirty="0" err="1" smtClean="0">
                  <a:solidFill>
                    <a:schemeClr val="bg1"/>
                  </a:solidFill>
                  <a:latin typeface="+mn-lt"/>
                  <a:cs typeface="Arial Unicode MS" charset="0"/>
                </a:rPr>
                <a:t>adipeux</a:t>
              </a:r>
              <a:r>
                <a:rPr lang="en-US" sz="1300" dirty="0" smtClean="0">
                  <a:solidFill>
                    <a:schemeClr val="bg1"/>
                  </a:solidFill>
                  <a:latin typeface="+mn-lt"/>
                  <a:cs typeface="Arial Unicode MS" charset="0"/>
                </a:rPr>
                <a:t>, muscle, feces…</a:t>
              </a:r>
              <a:endParaRPr lang="en-US" sz="1300" dirty="0">
                <a:solidFill>
                  <a:schemeClr val="bg1"/>
                </a:solidFill>
                <a:latin typeface="+mn-lt"/>
                <a:cs typeface="Arial Unicode MS" charset="0"/>
              </a:endParaRPr>
            </a:p>
          </p:txBody>
        </p:sp>
        <p:pic>
          <p:nvPicPr>
            <p:cNvPr id="55" name="Picture 4" descr="http://www.e-s-c.fr/images/dessin_muscle2.gif"/>
            <p:cNvPicPr>
              <a:picLocks noChangeAspect="1" noChangeArrowheads="1"/>
            </p:cNvPicPr>
            <p:nvPr/>
          </p:nvPicPr>
          <p:blipFill>
            <a:blip r:embed="rId5"/>
            <a:srcRect/>
            <a:stretch>
              <a:fillRect/>
            </a:stretch>
          </p:blipFill>
          <p:spPr bwMode="auto">
            <a:xfrm>
              <a:off x="3631407" y="2506828"/>
              <a:ext cx="855662" cy="872728"/>
            </a:xfrm>
            <a:prstGeom prst="rect">
              <a:avLst/>
            </a:prstGeom>
            <a:solidFill>
              <a:schemeClr val="bg1">
                <a:lumMod val="50000"/>
              </a:schemeClr>
            </a:solidFill>
            <a:ln>
              <a:noFill/>
            </a:ln>
            <a:effectLst>
              <a:outerShdw blurRad="50800" dist="38100" dir="2700000" algn="tl" rotWithShape="0">
                <a:prstClr val="black">
                  <a:alpha val="40000"/>
                </a:prstClr>
              </a:outerShdw>
            </a:effectLst>
            <a:extLst/>
          </p:spPr>
        </p:pic>
      </p:grpSp>
      <p:grpSp>
        <p:nvGrpSpPr>
          <p:cNvPr id="26629" name="Groupe 2"/>
          <p:cNvGrpSpPr>
            <a:grpSpLocks/>
          </p:cNvGrpSpPr>
          <p:nvPr/>
        </p:nvGrpSpPr>
        <p:grpSpPr bwMode="auto">
          <a:xfrm>
            <a:off x="6365875" y="4735513"/>
            <a:ext cx="2682875" cy="1400175"/>
            <a:chOff x="6461792" y="1769797"/>
            <a:chExt cx="2682208" cy="1399949"/>
          </a:xfrm>
        </p:grpSpPr>
        <p:sp>
          <p:nvSpPr>
            <p:cNvPr id="26646" name="ZoneTexte 51"/>
            <p:cNvSpPr txBox="1">
              <a:spLocks noChangeArrowheads="1"/>
            </p:cNvSpPr>
            <p:nvPr/>
          </p:nvSpPr>
          <p:spPr bwMode="auto">
            <a:xfrm>
              <a:off x="7232889" y="2892747"/>
              <a:ext cx="14911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200" i="1">
                  <a:solidFill>
                    <a:srgbClr val="000000"/>
                  </a:solidFill>
                  <a:latin typeface="Tahoma" pitchFamily="34" charset="0"/>
                  <a:ea typeface="ＭＳ Ｐゴシック"/>
                  <a:cs typeface="ＭＳ Ｐゴシック"/>
                  <a:sym typeface="Tahoma" pitchFamily="34" charset="0"/>
                </a:rPr>
                <a:t>Bonnard, JCI, 2008</a:t>
              </a:r>
            </a:p>
          </p:txBody>
        </p:sp>
        <p:pic>
          <p:nvPicPr>
            <p:cNvPr id="26647" name="Picture 2" descr="An external file that holds a picture, illustration, etc.&#10;Object name is JCI0832601.f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1792" y="1769797"/>
              <a:ext cx="2682208" cy="106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9" name="Picture 94"/>
          <p:cNvPicPr>
            <a:picLocks noChangeAspect="1" noChangeArrowheads="1"/>
          </p:cNvPicPr>
          <p:nvPr/>
        </p:nvPicPr>
        <p:blipFill>
          <a:blip r:embed="rId7"/>
          <a:srcRect/>
          <a:stretch>
            <a:fillRect/>
          </a:stretch>
        </p:blipFill>
        <p:spPr bwMode="auto">
          <a:xfrm>
            <a:off x="3568700" y="4694238"/>
            <a:ext cx="1887538"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6631" name="Titre 1"/>
          <p:cNvSpPr>
            <a:spLocks noGrp="1"/>
          </p:cNvSpPr>
          <p:nvPr>
            <p:ph type="title"/>
          </p:nvPr>
        </p:nvSpPr>
        <p:spPr>
          <a:xfrm>
            <a:off x="1692275" y="-100013"/>
            <a:ext cx="8078788" cy="1143001"/>
          </a:xfrm>
        </p:spPr>
        <p:txBody>
          <a:bodyPr/>
          <a:lstStyle/>
          <a:p>
            <a:pPr algn="l"/>
            <a:r>
              <a:rPr lang="fr-FR" altLang="fr-FR" sz="3600" smtClean="0"/>
              <a:t>Translational research</a:t>
            </a:r>
          </a:p>
        </p:txBody>
      </p:sp>
      <p:sp>
        <p:nvSpPr>
          <p:cNvPr id="49" name="ZoneTexte 3"/>
          <p:cNvSpPr txBox="1">
            <a:spLocks noChangeArrowheads="1"/>
          </p:cNvSpPr>
          <p:nvPr/>
        </p:nvSpPr>
        <p:spPr bwMode="auto">
          <a:xfrm>
            <a:off x="165100" y="3509963"/>
            <a:ext cx="2006600" cy="10414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ctr">
              <a:defRPr sz="2000" b="1">
                <a:solidFill>
                  <a:schemeClr val="bg1">
                    <a:lumMod val="9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US" b="0" dirty="0" smtClean="0"/>
              <a:t>Nutritional interventions</a:t>
            </a:r>
            <a:endParaRPr lang="en-US" b="0" dirty="0"/>
          </a:p>
        </p:txBody>
      </p:sp>
      <p:grpSp>
        <p:nvGrpSpPr>
          <p:cNvPr id="26633" name="Grouper 41"/>
          <p:cNvGrpSpPr>
            <a:grpSpLocks/>
          </p:cNvGrpSpPr>
          <p:nvPr/>
        </p:nvGrpSpPr>
        <p:grpSpPr bwMode="auto">
          <a:xfrm>
            <a:off x="471488" y="1274763"/>
            <a:ext cx="1885950" cy="701675"/>
            <a:chOff x="13974" y="1086870"/>
            <a:chExt cx="4567080" cy="1479550"/>
          </a:xfrm>
        </p:grpSpPr>
        <p:pic>
          <p:nvPicPr>
            <p:cNvPr id="26644" name="Picture 4" descr="http://imbl.insa-lyon.fr/files/rte/image/IMBL/CaRMeN(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74" y="1086870"/>
              <a:ext cx="20859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Imag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56942" y="1092180"/>
              <a:ext cx="24241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4"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9288" y="3405188"/>
            <a:ext cx="11430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ZoneTexte 11"/>
          <p:cNvSpPr txBox="1">
            <a:spLocks noChangeArrowheads="1"/>
          </p:cNvSpPr>
          <p:nvPr/>
        </p:nvSpPr>
        <p:spPr bwMode="auto">
          <a:xfrm>
            <a:off x="433388" y="5594350"/>
            <a:ext cx="332898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fr-FR" sz="2400" b="1"/>
              <a:t>Therapeutic applications</a:t>
            </a:r>
          </a:p>
        </p:txBody>
      </p:sp>
      <p:sp>
        <p:nvSpPr>
          <p:cNvPr id="33" name="ZoneTexte 3"/>
          <p:cNvSpPr txBox="1">
            <a:spLocks noChangeArrowheads="1"/>
          </p:cNvSpPr>
          <p:nvPr/>
        </p:nvSpPr>
        <p:spPr bwMode="auto">
          <a:xfrm>
            <a:off x="5213350" y="3552825"/>
            <a:ext cx="1924050" cy="129857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ctr">
              <a:defRPr sz="2000" b="1">
                <a:solidFill>
                  <a:schemeClr val="bg1">
                    <a:lumMod val="9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US" b="0" dirty="0" smtClean="0"/>
              <a:t>Link with animal models and human cell cultures</a:t>
            </a:r>
            <a:endParaRPr lang="en-US" b="0" dirty="0"/>
          </a:p>
        </p:txBody>
      </p:sp>
      <p:sp>
        <p:nvSpPr>
          <p:cNvPr id="6" name="Flèche droite à entaille 5"/>
          <p:cNvSpPr/>
          <p:nvPr/>
        </p:nvSpPr>
        <p:spPr>
          <a:xfrm rot="13734776">
            <a:off x="867570" y="5161756"/>
            <a:ext cx="601662" cy="593725"/>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26638" name="Grouper 8"/>
          <p:cNvGrpSpPr>
            <a:grpSpLocks/>
          </p:cNvGrpSpPr>
          <p:nvPr/>
        </p:nvGrpSpPr>
        <p:grpSpPr bwMode="auto">
          <a:xfrm>
            <a:off x="5213350" y="1497013"/>
            <a:ext cx="2141538" cy="1335087"/>
            <a:chOff x="6558175" y="5433780"/>
            <a:chExt cx="2142377" cy="1334901"/>
          </a:xfrm>
        </p:grpSpPr>
        <p:pic>
          <p:nvPicPr>
            <p:cNvPr id="26639"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0089" y="5525087"/>
              <a:ext cx="1043407" cy="9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3659" y="5525087"/>
              <a:ext cx="1026893" cy="94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ZoneTexte 7"/>
            <p:cNvSpPr txBox="1">
              <a:spLocks noChangeArrowheads="1"/>
            </p:cNvSpPr>
            <p:nvPr/>
          </p:nvSpPr>
          <p:spPr bwMode="auto">
            <a:xfrm>
              <a:off x="6888394" y="6529807"/>
              <a:ext cx="1464263" cy="23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37931725" indent="-37474525">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sz="1200" i="1">
                  <a:solidFill>
                    <a:srgbClr val="000000"/>
                  </a:solidFill>
                  <a:latin typeface="Tahoma" pitchFamily="34" charset="0"/>
                  <a:ea typeface="ＭＳ Ｐゴシック"/>
                  <a:cs typeface="ＭＳ Ｐゴシック"/>
                </a:rPr>
                <a:t>Alligier, JCEM, 2012</a:t>
              </a:r>
            </a:p>
          </p:txBody>
        </p:sp>
        <p:sp>
          <p:nvSpPr>
            <p:cNvPr id="26642" name="ZoneTexte 6"/>
            <p:cNvSpPr txBox="1">
              <a:spLocks noChangeArrowheads="1"/>
            </p:cNvSpPr>
            <p:nvPr/>
          </p:nvSpPr>
          <p:spPr bwMode="auto">
            <a:xfrm>
              <a:off x="6558175" y="5433780"/>
              <a:ext cx="443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a:t>D0</a:t>
              </a:r>
            </a:p>
          </p:txBody>
        </p:sp>
        <p:sp>
          <p:nvSpPr>
            <p:cNvPr id="26643" name="ZoneTexte 36"/>
            <p:cNvSpPr txBox="1">
              <a:spLocks noChangeArrowheads="1"/>
            </p:cNvSpPr>
            <p:nvPr/>
          </p:nvSpPr>
          <p:spPr bwMode="auto">
            <a:xfrm>
              <a:off x="7528016" y="5433780"/>
              <a:ext cx="56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a:t>D56</a:t>
              </a:r>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ouée 13"/>
          <p:cNvSpPr/>
          <p:nvPr/>
        </p:nvSpPr>
        <p:spPr>
          <a:xfrm>
            <a:off x="993775" y="2365375"/>
            <a:ext cx="5926138" cy="3997325"/>
          </a:xfrm>
          <a:prstGeom prst="donut">
            <a:avLst>
              <a:gd name="adj" fmla="val 667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27651" name="Picture 23" descr="om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2581275"/>
            <a:ext cx="8874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ZoneTexte 38"/>
          <p:cNvSpPr txBox="1">
            <a:spLocks noChangeArrowheads="1"/>
          </p:cNvSpPr>
          <p:nvPr/>
        </p:nvSpPr>
        <p:spPr bwMode="auto">
          <a:xfrm>
            <a:off x="3205163" y="5954713"/>
            <a:ext cx="1585912" cy="706437"/>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ctr">
              <a:defRPr sz="2000" b="0">
                <a:solidFill>
                  <a:schemeClr val="bg1">
                    <a:lumMod val="9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fr-FR" dirty="0" smtClean="0"/>
              <a:t>Validation of </a:t>
            </a:r>
            <a:r>
              <a:rPr lang="fr-FR" dirty="0" err="1" smtClean="0"/>
              <a:t>hypothesis</a:t>
            </a:r>
            <a:endParaRPr lang="fr-FR" dirty="0"/>
          </a:p>
        </p:txBody>
      </p:sp>
      <p:sp>
        <p:nvSpPr>
          <p:cNvPr id="27653" name="ZoneTexte 12"/>
          <p:cNvSpPr txBox="1">
            <a:spLocks noChangeArrowheads="1"/>
          </p:cNvSpPr>
          <p:nvPr/>
        </p:nvSpPr>
        <p:spPr bwMode="auto">
          <a:xfrm>
            <a:off x="2386013" y="4926013"/>
            <a:ext cx="3141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fr-FR" b="1">
                <a:solidFill>
                  <a:srgbClr val="FF0000"/>
                </a:solidFill>
              </a:rPr>
              <a:t>Relevant endpoints</a:t>
            </a:r>
          </a:p>
          <a:p>
            <a:pPr algn="ctr"/>
            <a:r>
              <a:rPr lang="fr-FR" altLang="fr-FR" b="1">
                <a:solidFill>
                  <a:srgbClr val="FF0000"/>
                </a:solidFill>
              </a:rPr>
              <a:t>Short term : biomarkers, </a:t>
            </a:r>
          </a:p>
          <a:p>
            <a:pPr algn="ctr"/>
            <a:r>
              <a:rPr lang="fr-FR" altLang="fr-FR" b="1">
                <a:solidFill>
                  <a:srgbClr val="FF0000"/>
                </a:solidFill>
              </a:rPr>
              <a:t> long term: morbi-mortality???</a:t>
            </a:r>
          </a:p>
        </p:txBody>
      </p:sp>
      <p:sp>
        <p:nvSpPr>
          <p:cNvPr id="27654" name="Titre 2"/>
          <p:cNvSpPr>
            <a:spLocks noGrp="1"/>
          </p:cNvSpPr>
          <p:nvPr>
            <p:ph type="title"/>
          </p:nvPr>
        </p:nvSpPr>
        <p:spPr>
          <a:xfrm>
            <a:off x="512763" y="31750"/>
            <a:ext cx="8229600" cy="1143000"/>
          </a:xfrm>
        </p:spPr>
        <p:txBody>
          <a:bodyPr/>
          <a:lstStyle/>
          <a:p>
            <a:r>
              <a:rPr lang="en-GB" altLang="fr-FR" sz="3200" smtClean="0"/>
              <a:t>Randomised</a:t>
            </a:r>
            <a:r>
              <a:rPr lang="fr-FR" altLang="fr-FR" sz="3200" smtClean="0"/>
              <a:t> control trials</a:t>
            </a:r>
          </a:p>
        </p:txBody>
      </p:sp>
      <p:graphicFrame>
        <p:nvGraphicFramePr>
          <p:cNvPr id="4" name="Diagramme 3"/>
          <p:cNvGraphicFramePr/>
          <p:nvPr/>
        </p:nvGraphicFramePr>
        <p:xfrm>
          <a:off x="4321895" y="1239239"/>
          <a:ext cx="4198650" cy="2743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3"/>
          <p:cNvSpPr txBox="1">
            <a:spLocks noChangeArrowheads="1"/>
          </p:cNvSpPr>
          <p:nvPr/>
        </p:nvSpPr>
        <p:spPr bwMode="auto">
          <a:xfrm>
            <a:off x="554038" y="3587750"/>
            <a:ext cx="1585912" cy="1323975"/>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fr-FR"/>
            </a:defPPr>
            <a:lvl1pPr algn="ctr">
              <a:defRPr sz="2000" b="1">
                <a:solidFill>
                  <a:schemeClr val="bg1">
                    <a:lumMod val="9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US" b="0" dirty="0" smtClean="0"/>
              <a:t>Patient or healthy subjects</a:t>
            </a:r>
            <a:endParaRPr lang="en-US" b="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a:off x="122238" y="1052513"/>
            <a:ext cx="8812212" cy="0"/>
          </a:xfrm>
          <a:prstGeom prst="line">
            <a:avLst/>
          </a:prstGeom>
        </p:spPr>
        <p:style>
          <a:lnRef idx="1">
            <a:schemeClr val="dk1"/>
          </a:lnRef>
          <a:fillRef idx="0">
            <a:schemeClr val="dk1"/>
          </a:fillRef>
          <a:effectRef idx="0">
            <a:schemeClr val="dk1"/>
          </a:effectRef>
          <a:fontRef idx="minor">
            <a:schemeClr val="tx1"/>
          </a:fontRef>
        </p:style>
      </p:cxnSp>
      <p:pic>
        <p:nvPicPr>
          <p:cNvPr id="28675" name="Image 6" descr="PROPO-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4459288"/>
            <a:ext cx="4373562"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9325" y="2182813"/>
            <a:ext cx="242411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Flèche droite 2"/>
          <p:cNvSpPr>
            <a:spLocks noChangeArrowheads="1"/>
          </p:cNvSpPr>
          <p:nvPr/>
        </p:nvSpPr>
        <p:spPr bwMode="auto">
          <a:xfrm rot="3246042">
            <a:off x="2818606" y="3415507"/>
            <a:ext cx="1779587" cy="419100"/>
          </a:xfrm>
          <a:prstGeom prst="rightArrow">
            <a:avLst>
              <a:gd name="adj1" fmla="val 26963"/>
              <a:gd name="adj2" fmla="val 34166"/>
            </a:avLst>
          </a:prstGeom>
          <a:solidFill>
            <a:srgbClr val="BCD34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p>
        </p:txBody>
      </p:sp>
      <p:sp>
        <p:nvSpPr>
          <p:cNvPr id="28678" name="Flèche droite 24"/>
          <p:cNvSpPr>
            <a:spLocks noChangeArrowheads="1"/>
          </p:cNvSpPr>
          <p:nvPr/>
        </p:nvSpPr>
        <p:spPr bwMode="auto">
          <a:xfrm rot="18353958" flipH="1">
            <a:off x="4518819" y="3415507"/>
            <a:ext cx="1779587" cy="419100"/>
          </a:xfrm>
          <a:prstGeom prst="rightArrow">
            <a:avLst>
              <a:gd name="adj1" fmla="val 26963"/>
              <a:gd name="adj2" fmla="val 34166"/>
            </a:avLst>
          </a:prstGeom>
          <a:solidFill>
            <a:srgbClr val="BCD34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p>
        </p:txBody>
      </p:sp>
      <p:pic>
        <p:nvPicPr>
          <p:cNvPr id="28679" name="Image 12" descr="logo-INRA-transp.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3775" y="1450975"/>
            <a:ext cx="10382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Image 13" descr="Logo-INSER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6138" y="1411288"/>
            <a:ext cx="1195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2"/>
          <p:cNvSpPr>
            <a:spLocks noChangeArrowheads="1"/>
          </p:cNvSpPr>
          <p:nvPr/>
        </p:nvSpPr>
        <p:spPr bwMode="auto">
          <a:xfrm>
            <a:off x="1547813" y="201613"/>
            <a:ext cx="7489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40000"/>
              </a:spcBef>
            </a:pPr>
            <a:r>
              <a:rPr lang="en-GB" altLang="fr-FR" sz="3200">
                <a:solidFill>
                  <a:srgbClr val="464735"/>
                </a:solidFill>
                <a:ea typeface="ＭＳ Ｐゴシック"/>
                <a:cs typeface="ＭＳ Ｐゴシック"/>
              </a:rPr>
              <a:t>CRNH RA a powerful actor of development</a:t>
            </a:r>
          </a:p>
        </p:txBody>
      </p:sp>
      <p:pic>
        <p:nvPicPr>
          <p:cNvPr id="28682"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8913" y="4533900"/>
            <a:ext cx="1860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6075" y="5006975"/>
            <a:ext cx="158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Imag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8913" y="5600700"/>
            <a:ext cx="21510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Imag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15988" y="2039938"/>
            <a:ext cx="205581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Imag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69013" y="1277938"/>
            <a:ext cx="1049337"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Imag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76788" y="1250950"/>
            <a:ext cx="1041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a:off x="122238" y="1052513"/>
            <a:ext cx="8812212" cy="0"/>
          </a:xfrm>
          <a:prstGeom prst="line">
            <a:avLst/>
          </a:prstGeom>
        </p:spPr>
        <p:style>
          <a:lnRef idx="1">
            <a:schemeClr val="dk1"/>
          </a:lnRef>
          <a:fillRef idx="0">
            <a:schemeClr val="dk1"/>
          </a:fillRef>
          <a:effectRef idx="0">
            <a:schemeClr val="dk1"/>
          </a:effectRef>
          <a:fontRef idx="minor">
            <a:schemeClr val="tx1"/>
          </a:fontRef>
        </p:style>
      </p:cxnSp>
      <p:sp>
        <p:nvSpPr>
          <p:cNvPr id="29699" name="Rectangle 2"/>
          <p:cNvSpPr>
            <a:spLocks noChangeArrowheads="1"/>
          </p:cNvSpPr>
          <p:nvPr/>
        </p:nvSpPr>
        <p:spPr bwMode="auto">
          <a:xfrm>
            <a:off x="1547813" y="293688"/>
            <a:ext cx="8104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40000"/>
              </a:spcBef>
            </a:pPr>
            <a:r>
              <a:rPr lang="en-GB" altLang="fr-FR" sz="2800">
                <a:solidFill>
                  <a:srgbClr val="464735"/>
                </a:solidFill>
                <a:ea typeface="ＭＳ Ｐゴシック"/>
                <a:cs typeface="ＭＳ Ｐゴシック"/>
              </a:rPr>
              <a:t>Opening</a:t>
            </a:r>
            <a:r>
              <a:rPr lang="fr-FR" altLang="fr-FR" sz="2800">
                <a:solidFill>
                  <a:srgbClr val="464735"/>
                </a:solidFill>
                <a:ea typeface="ＭＳ Ｐゴシック"/>
                <a:cs typeface="ＭＳ Ｐゴシック"/>
              </a:rPr>
              <a:t> to society and international networking</a:t>
            </a:r>
          </a:p>
        </p:txBody>
      </p:sp>
      <p:grpSp>
        <p:nvGrpSpPr>
          <p:cNvPr id="29700" name="Grouper 14"/>
          <p:cNvGrpSpPr>
            <a:grpSpLocks/>
          </p:cNvGrpSpPr>
          <p:nvPr/>
        </p:nvGrpSpPr>
        <p:grpSpPr bwMode="auto">
          <a:xfrm>
            <a:off x="1223963" y="5975350"/>
            <a:ext cx="6740525" cy="882650"/>
            <a:chOff x="2143125" y="5299075"/>
            <a:chExt cx="6740525" cy="957263"/>
          </a:xfrm>
        </p:grpSpPr>
        <p:pic>
          <p:nvPicPr>
            <p:cNvPr id="29716" name="Image 7" descr="Logo Institut Mérie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5686425"/>
              <a:ext cx="15525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Image 10" descr="http://www.bullukian.com/bullukian_fr/images/logo_bulluk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5299075"/>
              <a:ext cx="8699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Image 13" descr="Nutrisens, le bien-être alimentai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6838" y="5537200"/>
              <a:ext cx="12731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logo" descr="http://www.roquette.fr/defaultSites/roquette_uc/images/header-logo.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1763" y="5619750"/>
              <a:ext cx="15859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Image 20" descr="LOGO_SEB.bm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47050" y="5373688"/>
              <a:ext cx="736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5" name="13 Conector recto"/>
          <p:cNvCxnSpPr/>
          <p:nvPr/>
        </p:nvCxnSpPr>
        <p:spPr>
          <a:xfrm>
            <a:off x="122238" y="1052513"/>
            <a:ext cx="8812212" cy="0"/>
          </a:xfrm>
          <a:prstGeom prst="line">
            <a:avLst/>
          </a:prstGeom>
        </p:spPr>
        <p:style>
          <a:lnRef idx="1">
            <a:schemeClr val="dk1"/>
          </a:lnRef>
          <a:fillRef idx="0">
            <a:schemeClr val="dk1"/>
          </a:fillRef>
          <a:effectRef idx="0">
            <a:schemeClr val="dk1"/>
          </a:effectRef>
          <a:fontRef idx="minor">
            <a:schemeClr val="tx1"/>
          </a:fontRef>
        </p:style>
      </p:cxnSp>
      <p:pic>
        <p:nvPicPr>
          <p:cNvPr id="29702" name="Image 6" descr="PROPO-03.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41563" y="2138363"/>
            <a:ext cx="43735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9"/>
          <p:cNvSpPr>
            <a:spLocks noChangeArrowheads="1"/>
          </p:cNvSpPr>
          <p:nvPr/>
        </p:nvSpPr>
        <p:spPr bwMode="auto">
          <a:xfrm rot="5400000">
            <a:off x="6452394" y="2947194"/>
            <a:ext cx="1922462" cy="514350"/>
          </a:xfrm>
          <a:prstGeom prst="curvedDownArrow">
            <a:avLst>
              <a:gd name="adj1" fmla="val 80706"/>
              <a:gd name="adj2" fmla="val 161411"/>
              <a:gd name="adj3" fmla="val 33333"/>
            </a:avLst>
          </a:prstGeom>
          <a:solidFill>
            <a:srgbClr val="BCD34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p>
        </p:txBody>
      </p:sp>
      <p:sp>
        <p:nvSpPr>
          <p:cNvPr id="29704" name="AutoShape 9"/>
          <p:cNvSpPr>
            <a:spLocks noChangeArrowheads="1"/>
          </p:cNvSpPr>
          <p:nvPr/>
        </p:nvSpPr>
        <p:spPr bwMode="auto">
          <a:xfrm rot="-5400000">
            <a:off x="731044" y="2947194"/>
            <a:ext cx="1922462" cy="514350"/>
          </a:xfrm>
          <a:prstGeom prst="curvedDownArrow">
            <a:avLst>
              <a:gd name="adj1" fmla="val 80706"/>
              <a:gd name="adj2" fmla="val 161411"/>
              <a:gd name="adj3" fmla="val 33333"/>
            </a:avLst>
          </a:prstGeom>
          <a:solidFill>
            <a:srgbClr val="BCD34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fr-FR" altLang="fr-FR"/>
          </a:p>
        </p:txBody>
      </p:sp>
      <p:sp>
        <p:nvSpPr>
          <p:cNvPr id="29" name="Rectangle à coins arrondis 58"/>
          <p:cNvSpPr>
            <a:spLocks noChangeArrowheads="1"/>
          </p:cNvSpPr>
          <p:nvPr/>
        </p:nvSpPr>
        <p:spPr bwMode="auto">
          <a:xfrm>
            <a:off x="304800" y="1298575"/>
            <a:ext cx="8437563" cy="81756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r-FR" b="1" dirty="0"/>
              <a:t>CENS </a:t>
            </a:r>
            <a:r>
              <a:rPr lang="fr-FR" b="1" dirty="0" err="1"/>
              <a:t>is</a:t>
            </a:r>
            <a:r>
              <a:rPr lang="fr-FR" b="1" dirty="0"/>
              <a:t> a consortium </a:t>
            </a:r>
            <a:r>
              <a:rPr lang="fr-FR" b="1" dirty="0">
                <a:solidFill>
                  <a:schemeClr val="tx1"/>
                </a:solidFill>
              </a:rPr>
              <a:t>of </a:t>
            </a:r>
            <a:r>
              <a:rPr lang="fr-FR" b="1" dirty="0" err="1">
                <a:solidFill>
                  <a:schemeClr val="tx1"/>
                </a:solidFill>
              </a:rPr>
              <a:t>scientists</a:t>
            </a:r>
            <a:r>
              <a:rPr lang="fr-FR" b="1" dirty="0">
                <a:solidFill>
                  <a:schemeClr val="tx1"/>
                </a:solidFill>
              </a:rPr>
              <a:t> </a:t>
            </a:r>
            <a:r>
              <a:rPr lang="fr-FR" b="1" dirty="0"/>
              <a:t>and </a:t>
            </a:r>
            <a:r>
              <a:rPr lang="fr-FR" b="1" dirty="0" err="1"/>
              <a:t>clinicians</a:t>
            </a:r>
            <a:r>
              <a:rPr lang="fr-FR" b="1" dirty="0"/>
              <a:t> </a:t>
            </a:r>
            <a:r>
              <a:rPr lang="fr-FR" b="1" dirty="0" err="1"/>
              <a:t>specialised</a:t>
            </a:r>
            <a:r>
              <a:rPr lang="fr-FR" b="1" dirty="0"/>
              <a:t> in nutrition, </a:t>
            </a:r>
            <a:r>
              <a:rPr lang="fr-FR" b="1" dirty="0" err="1"/>
              <a:t>together</a:t>
            </a:r>
            <a:r>
              <a:rPr lang="fr-FR" b="1" dirty="0"/>
              <a:t> </a:t>
            </a:r>
            <a:r>
              <a:rPr lang="fr-FR" b="1" dirty="0" err="1"/>
              <a:t>with</a:t>
            </a:r>
            <a:r>
              <a:rPr lang="fr-FR" b="1" dirty="0"/>
              <a:t> </a:t>
            </a:r>
            <a:r>
              <a:rPr lang="fr-FR" b="1" dirty="0" err="1"/>
              <a:t>industrial</a:t>
            </a:r>
            <a:r>
              <a:rPr lang="fr-FR" b="1" dirty="0"/>
              <a:t> </a:t>
            </a:r>
            <a:r>
              <a:rPr lang="fr-FR" b="1" dirty="0" err="1"/>
              <a:t>partners</a:t>
            </a:r>
            <a:r>
              <a:rPr lang="fr-FR" b="1" dirty="0"/>
              <a:t> to </a:t>
            </a:r>
            <a:r>
              <a:rPr lang="fr-FR" b="1" dirty="0" err="1"/>
              <a:t>address</a:t>
            </a:r>
            <a:r>
              <a:rPr lang="fr-FR" b="1" dirty="0"/>
              <a:t> </a:t>
            </a:r>
            <a:r>
              <a:rPr lang="fr-FR" b="1" dirty="0" err="1"/>
              <a:t>health</a:t>
            </a:r>
            <a:r>
              <a:rPr lang="fr-FR" b="1" dirty="0"/>
              <a:t> and </a:t>
            </a:r>
            <a:r>
              <a:rPr lang="fr-FR" b="1" dirty="0" err="1"/>
              <a:t>societal</a:t>
            </a:r>
            <a:r>
              <a:rPr lang="fr-FR" b="1" dirty="0"/>
              <a:t> challenges at an international </a:t>
            </a:r>
            <a:r>
              <a:rPr lang="fr-FR" b="1" dirty="0" err="1"/>
              <a:t>level</a:t>
            </a:r>
            <a:endParaRPr lang="fr-FR" dirty="0"/>
          </a:p>
        </p:txBody>
      </p:sp>
      <p:sp>
        <p:nvSpPr>
          <p:cNvPr id="30" name="Rectangle à coins arrondis 58"/>
          <p:cNvSpPr>
            <a:spLocks noChangeArrowheads="1"/>
          </p:cNvSpPr>
          <p:nvPr/>
        </p:nvSpPr>
        <p:spPr bwMode="auto">
          <a:xfrm>
            <a:off x="309563" y="4302125"/>
            <a:ext cx="8437562" cy="74453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r-FR" b="1" dirty="0"/>
              <a:t>and sharing the </a:t>
            </a:r>
            <a:r>
              <a:rPr lang="fr-FR" b="1" dirty="0" err="1"/>
              <a:t>same</a:t>
            </a:r>
            <a:r>
              <a:rPr lang="fr-FR" b="1" dirty="0"/>
              <a:t> vision to </a:t>
            </a:r>
            <a:r>
              <a:rPr lang="fr-FR" b="1" dirty="0" err="1"/>
              <a:t>provide</a:t>
            </a:r>
            <a:r>
              <a:rPr lang="fr-FR" b="1" dirty="0"/>
              <a:t> an  </a:t>
            </a:r>
            <a:r>
              <a:rPr lang="fr-FR" b="1" dirty="0" err="1"/>
              <a:t>available</a:t>
            </a:r>
            <a:r>
              <a:rPr lang="fr-FR" b="1" dirty="0"/>
              <a:t> and </a:t>
            </a:r>
            <a:r>
              <a:rPr lang="fr-FR" b="1" dirty="0" err="1"/>
              <a:t>affordable</a:t>
            </a:r>
            <a:r>
              <a:rPr lang="fr-FR" b="1" dirty="0"/>
              <a:t> </a:t>
            </a:r>
            <a:r>
              <a:rPr lang="fr-FR" b="1" dirty="0" err="1"/>
              <a:t>healthy</a:t>
            </a:r>
            <a:r>
              <a:rPr lang="fr-FR" b="1" dirty="0"/>
              <a:t> </a:t>
            </a:r>
            <a:r>
              <a:rPr lang="fr-FR" b="1" dirty="0" err="1"/>
              <a:t>lifestyle</a:t>
            </a:r>
            <a:r>
              <a:rPr lang="fr-FR" b="1" dirty="0"/>
              <a:t> to the </a:t>
            </a:r>
            <a:r>
              <a:rPr lang="fr-FR" b="1" dirty="0" err="1"/>
              <a:t>general</a:t>
            </a:r>
            <a:r>
              <a:rPr lang="fr-FR" b="1" dirty="0"/>
              <a:t> population.</a:t>
            </a:r>
          </a:p>
        </p:txBody>
      </p:sp>
      <p:grpSp>
        <p:nvGrpSpPr>
          <p:cNvPr id="29707" name="Grouper 14"/>
          <p:cNvGrpSpPr>
            <a:grpSpLocks/>
          </p:cNvGrpSpPr>
          <p:nvPr/>
        </p:nvGrpSpPr>
        <p:grpSpPr bwMode="auto">
          <a:xfrm>
            <a:off x="1223963" y="5975350"/>
            <a:ext cx="6740525" cy="882650"/>
            <a:chOff x="2143125" y="5299075"/>
            <a:chExt cx="6740525" cy="957263"/>
          </a:xfrm>
        </p:grpSpPr>
        <p:pic>
          <p:nvPicPr>
            <p:cNvPr id="29711" name="Image 7" descr="Logo Institut Mérie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5686425"/>
              <a:ext cx="15525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Image 10" descr="http://www.bullukian.com/bullukian_fr/images/logo_bulluk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5299075"/>
              <a:ext cx="8699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Image 13" descr="Nutrisens, le bien-être alimentai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6838" y="5537200"/>
              <a:ext cx="12731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logo" descr="http://www.roquette.fr/defaultSites/roquette_uc/images/header-logo.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1763" y="5619750"/>
              <a:ext cx="15859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Image 20" descr="LOGO_SEB.bm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47050" y="5373688"/>
              <a:ext cx="736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1313" y="5106988"/>
            <a:ext cx="209232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Image 12" descr="logo-INRA-transp.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82775" y="5416550"/>
            <a:ext cx="10382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Image 13" descr="Logo-INSERM.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5138" y="5411788"/>
            <a:ext cx="11953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txBox="1">
            <a:spLocks/>
          </p:cNvSpPr>
          <p:nvPr/>
        </p:nvSpPr>
        <p:spPr bwMode="auto">
          <a:xfrm>
            <a:off x="1697038" y="274638"/>
            <a:ext cx="6989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40000"/>
              </a:spcBef>
            </a:pPr>
            <a:r>
              <a:rPr lang="fr-FR" altLang="fr-FR" sz="3600">
                <a:solidFill>
                  <a:srgbClr val="464735"/>
                </a:solidFill>
                <a:ea typeface="ＭＳ Ｐゴシック"/>
                <a:cs typeface="ＭＳ Ｐゴシック"/>
              </a:rPr>
              <a:t>Missions</a:t>
            </a:r>
          </a:p>
        </p:txBody>
      </p:sp>
      <p:pic>
        <p:nvPicPr>
          <p:cNvPr id="18"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46008" y="1865722"/>
            <a:ext cx="2236704" cy="240417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Imag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788" y="4699000"/>
            <a:ext cx="18065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1185863"/>
            <a:ext cx="18065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613" y="1230313"/>
            <a:ext cx="18065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21"/>
          <p:cNvSpPr>
            <a:spLocks noChangeArrowheads="1"/>
          </p:cNvSpPr>
          <p:nvPr/>
        </p:nvSpPr>
        <p:spPr bwMode="auto">
          <a:xfrm>
            <a:off x="5049838" y="5437188"/>
            <a:ext cx="3967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fr-FR" b="1">
                <a:solidFill>
                  <a:srgbClr val="595959"/>
                </a:solidFill>
              </a:rPr>
              <a:t>Networking and promotion of scientist, clinician and industrial skills </a:t>
            </a:r>
            <a:endParaRPr lang="fr-FR" altLang="fr-FR">
              <a:solidFill>
                <a:srgbClr val="595959"/>
              </a:solidFill>
            </a:endParaRPr>
          </a:p>
        </p:txBody>
      </p:sp>
      <p:sp>
        <p:nvSpPr>
          <p:cNvPr id="30728" name="Rectangle 22"/>
          <p:cNvSpPr>
            <a:spLocks noChangeArrowheads="1"/>
          </p:cNvSpPr>
          <p:nvPr/>
        </p:nvSpPr>
        <p:spPr bwMode="auto">
          <a:xfrm>
            <a:off x="574675" y="2925763"/>
            <a:ext cx="269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fr-FR" b="1">
                <a:solidFill>
                  <a:srgbClr val="BCD340"/>
                </a:solidFill>
              </a:rPr>
              <a:t>Help for collaborative projects</a:t>
            </a:r>
            <a:endParaRPr lang="fr-FR" altLang="fr-FR">
              <a:solidFill>
                <a:srgbClr val="BCD340"/>
              </a:solidFill>
            </a:endParaRPr>
          </a:p>
        </p:txBody>
      </p:sp>
      <p:sp>
        <p:nvSpPr>
          <p:cNvPr id="30729" name="Rectangle 23"/>
          <p:cNvSpPr>
            <a:spLocks noChangeArrowheads="1"/>
          </p:cNvSpPr>
          <p:nvPr/>
        </p:nvSpPr>
        <p:spPr bwMode="auto">
          <a:xfrm>
            <a:off x="6302375" y="2970213"/>
            <a:ext cx="2354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fr-FR" b="1">
                <a:solidFill>
                  <a:srgbClr val="D58925"/>
                </a:solidFill>
              </a:rPr>
              <a:t>Transmission of knowledge </a:t>
            </a:r>
            <a:endParaRPr lang="fr-FR" altLang="fr-FR">
              <a:solidFill>
                <a:srgbClr val="D58925"/>
              </a:solidFill>
            </a:endParaRPr>
          </a:p>
        </p:txBody>
      </p:sp>
      <p:sp>
        <p:nvSpPr>
          <p:cNvPr id="25" name="Flèche droite 24"/>
          <p:cNvSpPr/>
          <p:nvPr/>
        </p:nvSpPr>
        <p:spPr>
          <a:xfrm rot="12670427">
            <a:off x="3003550" y="2074863"/>
            <a:ext cx="704850" cy="334962"/>
          </a:xfrm>
          <a:prstGeom prst="rightArrow">
            <a:avLst/>
          </a:prstGeom>
          <a:solidFill>
            <a:srgbClr val="BCD340"/>
          </a:solidFill>
          <a:ln>
            <a:solidFill>
              <a:srgbClr val="BCD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26" name="Flèche droite 25"/>
          <p:cNvSpPr/>
          <p:nvPr/>
        </p:nvSpPr>
        <p:spPr>
          <a:xfrm rot="19330861">
            <a:off x="5597525" y="2074863"/>
            <a:ext cx="704850" cy="33496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27" name="Flèche droite 26"/>
          <p:cNvSpPr/>
          <p:nvPr/>
        </p:nvSpPr>
        <p:spPr>
          <a:xfrm rot="5400000">
            <a:off x="4407694" y="4368007"/>
            <a:ext cx="577850" cy="334962"/>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3" name="Rectangle à coins arrondis 12"/>
          <p:cNvSpPr/>
          <p:nvPr/>
        </p:nvSpPr>
        <p:spPr bwMode="auto">
          <a:xfrm>
            <a:off x="425046" y="4319745"/>
            <a:ext cx="2542456" cy="1492473"/>
          </a:xfrm>
          <a:prstGeom prst="roundRect">
            <a:avLst/>
          </a:prstGeom>
          <a:solidFill>
            <a:schemeClr val="accent5">
              <a:lumMod val="75000"/>
            </a:schemeClr>
          </a:solidFill>
          <a:ln>
            <a:noFill/>
          </a:ln>
          <a:effectLst>
            <a:outerShdw blurRad="63500" dist="22860" dir="5400000" algn="ctr" rotWithShape="0">
              <a:schemeClr val="tx1">
                <a:alpha val="35000"/>
              </a:schemeClr>
            </a:outerShdw>
          </a:effectLst>
          <a:scene3d>
            <a:camera prst="orthographicFront"/>
            <a:lightRig rig="threePt" dir="t"/>
          </a:scene3d>
          <a:sp3d>
            <a:bevelT prst="softRound"/>
          </a:sp3d>
        </p:spPr>
        <p:style>
          <a:lnRef idx="2">
            <a:schemeClr val="accent1"/>
          </a:lnRef>
          <a:fillRef idx="1">
            <a:schemeClr val="lt1"/>
          </a:fillRef>
          <a:effectRef idx="0">
            <a:schemeClr val="accent1"/>
          </a:effectRef>
          <a:fontRef idx="minor">
            <a:schemeClr val="dk1"/>
          </a:fontRef>
        </p:style>
        <p:txBody>
          <a:bodyPr lIns="0" rIns="0" anchor="ctr"/>
          <a:lstStyle/>
          <a:p>
            <a:pPr algn="ctr" fontAlgn="auto">
              <a:spcBef>
                <a:spcPts val="0"/>
              </a:spcBef>
              <a:spcAft>
                <a:spcPts val="0"/>
              </a:spcAft>
              <a:defRPr/>
            </a:pPr>
            <a:r>
              <a:rPr lang="fr-FR" sz="1400" b="1" dirty="0">
                <a:solidFill>
                  <a:schemeClr val="bg1"/>
                </a:solidFill>
                <a:ea typeface="ＭＳ Ｐゴシック" pitchFamily="34" charset="-128"/>
              </a:rPr>
              <a:t>In 2016, A new  6000-m</a:t>
            </a:r>
            <a:r>
              <a:rPr lang="fr-FR" sz="1400" b="1" baseline="30000" dirty="0">
                <a:solidFill>
                  <a:schemeClr val="bg1"/>
                </a:solidFill>
                <a:ea typeface="ＭＳ Ｐゴシック" pitchFamily="34" charset="-128"/>
              </a:rPr>
              <a:t>2</a:t>
            </a:r>
            <a:r>
              <a:rPr lang="fr-FR" sz="1400" b="1" dirty="0">
                <a:solidFill>
                  <a:schemeClr val="bg1"/>
                </a:solidFill>
                <a:ea typeface="ＭＳ Ｐゴシック" pitchFamily="34" charset="-128"/>
              </a:rPr>
              <a:t> building </a:t>
            </a:r>
            <a:r>
              <a:rPr lang="fr-FR" sz="1400" b="1" dirty="0" err="1">
                <a:solidFill>
                  <a:schemeClr val="bg1"/>
                </a:solidFill>
                <a:ea typeface="ＭＳ Ｐゴシック" pitchFamily="34" charset="-128"/>
              </a:rPr>
              <a:t>dedicated</a:t>
            </a:r>
            <a:r>
              <a:rPr lang="fr-FR" sz="1400" b="1" dirty="0">
                <a:solidFill>
                  <a:schemeClr val="bg1"/>
                </a:solidFill>
                <a:ea typeface="ＭＳ Ｐゴシック" pitchFamily="34" charset="-128"/>
              </a:rPr>
              <a:t> to </a:t>
            </a:r>
            <a:r>
              <a:rPr lang="fr-FR" sz="1400" b="1" dirty="0" err="1">
                <a:solidFill>
                  <a:schemeClr val="bg1"/>
                </a:solidFill>
                <a:ea typeface="ＭＳ Ｐゴシック" pitchFamily="34" charset="-128"/>
              </a:rPr>
              <a:t>clinical</a:t>
            </a:r>
            <a:r>
              <a:rPr lang="fr-FR" sz="1400" b="1" dirty="0">
                <a:solidFill>
                  <a:schemeClr val="bg1"/>
                </a:solidFill>
                <a:ea typeface="ＭＳ Ｐゴシック" pitchFamily="34" charset="-128"/>
              </a:rPr>
              <a:t> and </a:t>
            </a:r>
            <a:r>
              <a:rPr lang="fr-FR" sz="1400" b="1" dirty="0" err="1">
                <a:solidFill>
                  <a:schemeClr val="bg1"/>
                </a:solidFill>
                <a:ea typeface="ＭＳ Ｐゴシック" pitchFamily="34" charset="-128"/>
              </a:rPr>
              <a:t>clinical</a:t>
            </a:r>
            <a:r>
              <a:rPr lang="fr-FR" sz="1400" b="1" dirty="0">
                <a:solidFill>
                  <a:schemeClr val="bg1"/>
                </a:solidFill>
                <a:ea typeface="ＭＳ Ｐゴシック" pitchFamily="34" charset="-128"/>
              </a:rPr>
              <a:t> </a:t>
            </a:r>
            <a:r>
              <a:rPr lang="fr-FR" sz="1400" b="1" dirty="0" err="1">
                <a:solidFill>
                  <a:schemeClr val="bg1"/>
                </a:solidFill>
                <a:ea typeface="ＭＳ Ｐゴシック" pitchFamily="34" charset="-128"/>
              </a:rPr>
              <a:t>research</a:t>
            </a:r>
            <a:r>
              <a:rPr lang="fr-FR" sz="1400" b="1" dirty="0">
                <a:solidFill>
                  <a:schemeClr val="bg1"/>
                </a:solidFill>
                <a:ea typeface="ＭＳ Ｐゴシック" pitchFamily="34" charset="-128"/>
              </a:rPr>
              <a:t> and collaborative </a:t>
            </a:r>
            <a:r>
              <a:rPr lang="fr-FR" sz="1400" b="1" dirty="0" err="1">
                <a:solidFill>
                  <a:schemeClr val="bg1"/>
                </a:solidFill>
                <a:ea typeface="ＭＳ Ｐゴシック" pitchFamily="34" charset="-128"/>
              </a:rPr>
              <a:t>projects</a:t>
            </a:r>
            <a:endParaRPr lang="fr-FR" sz="1400" b="1" dirty="0">
              <a:solidFill>
                <a:schemeClr val="bg1"/>
              </a:solidFill>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oneTexte 3"/>
          <p:cNvSpPr txBox="1">
            <a:spLocks noChangeArrowheads="1"/>
          </p:cNvSpPr>
          <p:nvPr/>
        </p:nvSpPr>
        <p:spPr bwMode="auto">
          <a:xfrm>
            <a:off x="6356350" y="4398963"/>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a:t>Created in 1996</a:t>
            </a:r>
          </a:p>
        </p:txBody>
      </p:sp>
      <p:pic>
        <p:nvPicPr>
          <p:cNvPr id="4099"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90663"/>
            <a:ext cx="435292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ZoneTexte 5"/>
          <p:cNvSpPr txBox="1">
            <a:spLocks noChangeArrowheads="1"/>
          </p:cNvSpPr>
          <p:nvPr/>
        </p:nvSpPr>
        <p:spPr bwMode="auto">
          <a:xfrm>
            <a:off x="2987824" y="4365104"/>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dirty="0" err="1"/>
              <a:t>Created</a:t>
            </a:r>
            <a:r>
              <a:rPr lang="fr-FR" altLang="fr-FR" dirty="0"/>
              <a:t> in 1992</a:t>
            </a:r>
          </a:p>
        </p:txBody>
      </p:sp>
      <p:sp>
        <p:nvSpPr>
          <p:cNvPr id="4101" name="ZoneTexte 6"/>
          <p:cNvSpPr txBox="1">
            <a:spLocks noChangeArrowheads="1"/>
          </p:cNvSpPr>
          <p:nvPr/>
        </p:nvSpPr>
        <p:spPr bwMode="auto">
          <a:xfrm>
            <a:off x="1400175" y="268287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a:t>Created 1995</a:t>
            </a:r>
          </a:p>
        </p:txBody>
      </p:sp>
      <p:sp>
        <p:nvSpPr>
          <p:cNvPr id="4102" name="ZoneTexte 4"/>
          <p:cNvSpPr txBox="1">
            <a:spLocks noChangeArrowheads="1"/>
          </p:cNvSpPr>
          <p:nvPr/>
        </p:nvSpPr>
        <p:spPr bwMode="auto">
          <a:xfrm>
            <a:off x="5640388" y="2536825"/>
            <a:ext cx="167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fr-FR"/>
              <a:t>Created in 2003</a:t>
            </a:r>
          </a:p>
        </p:txBody>
      </p:sp>
      <p:pic>
        <p:nvPicPr>
          <p:cNvPr id="7"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8" y="-26987"/>
            <a:ext cx="1927324" cy="94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4"/>
          <p:cNvSpPr>
            <a:spLocks noChangeArrowheads="1"/>
          </p:cNvSpPr>
          <p:nvPr/>
        </p:nvSpPr>
        <p:spPr bwMode="auto">
          <a:xfrm>
            <a:off x="-11113" y="-20638"/>
            <a:ext cx="185738" cy="7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b="1">
                <a:solidFill>
                  <a:srgbClr val="000099"/>
                </a:solidFill>
                <a:latin typeface="Arial"/>
              </a:rPr>
              <a:t/>
            </a:r>
            <a:br>
              <a:rPr lang="en-US" sz="2000" b="1">
                <a:solidFill>
                  <a:srgbClr val="000099"/>
                </a:solidFill>
                <a:latin typeface="Arial"/>
              </a:rPr>
            </a:br>
            <a:endParaRPr lang="en-US" sz="2000" b="1">
              <a:solidFill>
                <a:srgbClr val="000099"/>
              </a:solidFill>
              <a:latin typeface="Arial"/>
            </a:endParaRPr>
          </a:p>
        </p:txBody>
      </p:sp>
      <p:sp>
        <p:nvSpPr>
          <p:cNvPr id="31747" name="Titre 7"/>
          <p:cNvSpPr>
            <a:spLocks noGrp="1"/>
          </p:cNvSpPr>
          <p:nvPr>
            <p:ph type="title"/>
          </p:nvPr>
        </p:nvSpPr>
        <p:spPr>
          <a:xfrm>
            <a:off x="1547813" y="-100013"/>
            <a:ext cx="7397750" cy="1143001"/>
          </a:xfrm>
        </p:spPr>
        <p:txBody>
          <a:bodyPr/>
          <a:lstStyle/>
          <a:p>
            <a:r>
              <a:rPr lang="fr-FR" altLang="fr-FR" sz="3200" smtClean="0"/>
              <a:t>CRNH-RA an important role in obesity research organisation </a:t>
            </a:r>
          </a:p>
        </p:txBody>
      </p:sp>
      <p:grpSp>
        <p:nvGrpSpPr>
          <p:cNvPr id="31748" name="Groupe 16"/>
          <p:cNvGrpSpPr>
            <a:grpSpLocks/>
          </p:cNvGrpSpPr>
          <p:nvPr/>
        </p:nvGrpSpPr>
        <p:grpSpPr bwMode="auto">
          <a:xfrm>
            <a:off x="4635500" y="1806575"/>
            <a:ext cx="4310063" cy="3889375"/>
            <a:chOff x="4279151" y="2065451"/>
            <a:chExt cx="4666885" cy="3889070"/>
          </a:xfrm>
        </p:grpSpPr>
        <p:pic>
          <p:nvPicPr>
            <p:cNvPr id="317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151" y="2065451"/>
              <a:ext cx="4666885" cy="388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6505161" y="3252808"/>
              <a:ext cx="106573" cy="10318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Ellipse 6"/>
            <p:cNvSpPr/>
            <p:nvPr/>
          </p:nvSpPr>
          <p:spPr>
            <a:xfrm>
              <a:off x="6135591" y="5313221"/>
              <a:ext cx="108293" cy="10476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7306180" y="4340161"/>
              <a:ext cx="106573" cy="1031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1" name="Connecteur droit 10"/>
            <p:cNvCxnSpPr>
              <a:stCxn id="3" idx="4"/>
              <a:endCxn id="7" idx="7"/>
            </p:cNvCxnSpPr>
            <p:nvPr/>
          </p:nvCxnSpPr>
          <p:spPr>
            <a:xfrm flipH="1">
              <a:off x="6228413" y="3355988"/>
              <a:ext cx="330034" cy="1973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a:endCxn id="9" idx="0"/>
            </p:cNvCxnSpPr>
            <p:nvPr/>
          </p:nvCxnSpPr>
          <p:spPr>
            <a:xfrm flipV="1">
              <a:off x="6243884" y="4340161"/>
              <a:ext cx="1115583" cy="988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p:cNvCxnSpPr>
              <a:stCxn id="3" idx="6"/>
              <a:endCxn id="9" idx="0"/>
            </p:cNvCxnSpPr>
            <p:nvPr/>
          </p:nvCxnSpPr>
          <p:spPr>
            <a:xfrm>
              <a:off x="6611734" y="3303604"/>
              <a:ext cx="747732" cy="1036557"/>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Image 18"/>
            <p:cNvPicPr/>
            <p:nvPr/>
          </p:nvPicPr>
          <p:blipFill>
            <a:blip r:embed="rId3" cstate="print">
              <a:extLst>
                <a:ext uri="{28A0092B-C50C-407E-A947-70E740481C1C}">
                  <a14:useLocalDpi xmlns:a14="http://schemas.microsoft.com/office/drawing/2010/main"/>
                </a:ext>
              </a:extLst>
            </a:blip>
            <a:srcRect/>
            <a:stretch>
              <a:fillRect/>
            </a:stretch>
          </p:blipFill>
          <p:spPr bwMode="auto">
            <a:xfrm>
              <a:off x="5693835" y="3252247"/>
              <a:ext cx="699525" cy="591024"/>
            </a:xfrm>
            <a:prstGeom prst="rect">
              <a:avLst/>
            </a:prstGeom>
            <a:noFill/>
            <a:ln>
              <a:noFill/>
            </a:ln>
            <a:scene3d>
              <a:camera prst="orthographicFront"/>
              <a:lightRig rig="threePt" dir="t"/>
            </a:scene3d>
            <a:sp3d>
              <a:bevelT/>
              <a:bevelB/>
            </a:sp3d>
          </p:spPr>
        </p:pic>
        <p:sp>
          <p:nvSpPr>
            <p:cNvPr id="16" name="ZoneTexte 15"/>
            <p:cNvSpPr txBox="1"/>
            <p:nvPr/>
          </p:nvSpPr>
          <p:spPr>
            <a:xfrm>
              <a:off x="6347020" y="4162375"/>
              <a:ext cx="909311" cy="369858"/>
            </a:xfrm>
            <a:prstGeom prst="rect">
              <a:avLst/>
            </a:prstGeom>
            <a:noFill/>
          </p:spPr>
          <p:txBody>
            <a:bodyPr wrap="none">
              <a:spAutoFit/>
            </a:bodyPr>
            <a:lstStyle/>
            <a:p>
              <a:pPr fontAlgn="auto">
                <a:spcBef>
                  <a:spcPts val="0"/>
                </a:spcBef>
                <a:spcAft>
                  <a:spcPts val="0"/>
                </a:spcAft>
                <a:defRPr/>
              </a:pPr>
              <a:r>
                <a:rPr lang="fr-FR" dirty="0">
                  <a:solidFill>
                    <a:schemeClr val="accent1">
                      <a:lumMod val="75000"/>
                    </a:schemeClr>
                  </a:solidFill>
                  <a:latin typeface="Berlin Sans FB Demi" panose="020E0802020502020306" pitchFamily="34" charset="0"/>
                </a:rPr>
                <a:t>FORCE</a:t>
              </a:r>
            </a:p>
          </p:txBody>
        </p:sp>
        <p:pic>
          <p:nvPicPr>
            <p:cNvPr id="31759" name="Picture 2" descr="cid:image004.jpg@01CE6DA4.51A9A6E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359501" y="4615538"/>
              <a:ext cx="826903" cy="49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p:nvPr/>
          </p:nvSpPr>
          <p:spPr>
            <a:xfrm>
              <a:off x="7306180" y="4376670"/>
              <a:ext cx="811333" cy="369859"/>
            </a:xfrm>
            <a:prstGeom prst="rect">
              <a:avLst/>
            </a:prstGeom>
            <a:noFill/>
          </p:spPr>
          <p:txBody>
            <a:bodyPr wrap="none">
              <a:spAutoFit/>
            </a:bodyPr>
            <a:lstStyle/>
            <a:p>
              <a:pPr fontAlgn="auto">
                <a:spcBef>
                  <a:spcPts val="0"/>
                </a:spcBef>
                <a:spcAft>
                  <a:spcPts val="0"/>
                </a:spcAft>
                <a:defRPr/>
              </a:pPr>
              <a:r>
                <a:rPr lang="fr-FR" dirty="0">
                  <a:solidFill>
                    <a:schemeClr val="accent1">
                      <a:lumMod val="75000"/>
                    </a:schemeClr>
                  </a:solidFill>
                  <a:latin typeface="Berlin Sans FB Demi" panose="020E0802020502020306" pitchFamily="34" charset="0"/>
                </a:rPr>
                <a:t>DO-IT</a:t>
              </a:r>
            </a:p>
          </p:txBody>
        </p:sp>
      </p:grpSp>
      <p:sp>
        <p:nvSpPr>
          <p:cNvPr id="2" name="Rectangle 1"/>
          <p:cNvSpPr/>
          <p:nvPr/>
        </p:nvSpPr>
        <p:spPr>
          <a:xfrm>
            <a:off x="174625" y="2132013"/>
            <a:ext cx="4973638" cy="4308475"/>
          </a:xfrm>
          <a:prstGeom prst="rect">
            <a:avLst/>
          </a:prstGeom>
        </p:spPr>
        <p:txBody>
          <a:bodyPr>
            <a:spAutoFit/>
          </a:bodyPr>
          <a:lstStyle/>
          <a:p>
            <a:pPr algn="ctr" fontAlgn="auto">
              <a:spcBef>
                <a:spcPts val="0"/>
              </a:spcBef>
              <a:spcAft>
                <a:spcPts val="0"/>
              </a:spcAft>
              <a:defRPr/>
            </a:pPr>
            <a:r>
              <a:rPr lang="en-US" sz="2000" b="1" dirty="0">
                <a:solidFill>
                  <a:schemeClr val="accent4">
                    <a:lumMod val="50000"/>
                  </a:schemeClr>
                </a:solidFill>
                <a:latin typeface="Arial" panose="020B0604020202020204" pitchFamily="34" charset="0"/>
                <a:cs typeface="Arial" panose="020B0604020202020204" pitchFamily="34" charset="0"/>
              </a:rPr>
              <a:t>DO-IT : </a:t>
            </a:r>
          </a:p>
          <a:p>
            <a:pPr fontAlgn="auto">
              <a:spcBef>
                <a:spcPts val="0"/>
              </a:spcBef>
              <a:spcAft>
                <a:spcPts val="0"/>
              </a:spcAft>
              <a:defRPr/>
            </a:pPr>
            <a:r>
              <a:rPr lang="en-US" sz="2000" i="1" u="sng" dirty="0">
                <a:solidFill>
                  <a:schemeClr val="accent4">
                    <a:lumMod val="50000"/>
                  </a:schemeClr>
                </a:solidFill>
                <a:latin typeface="Arial" panose="020B0604020202020204" pitchFamily="34" charset="0"/>
                <a:cs typeface="Arial" panose="020B0604020202020204" pitchFamily="34" charset="0"/>
              </a:rPr>
              <a:t>Dialogs in Obesity and Innovative Therapeutics</a:t>
            </a:r>
          </a:p>
          <a:p>
            <a:pPr fontAlgn="auto">
              <a:spcBef>
                <a:spcPts val="0"/>
              </a:spcBef>
              <a:spcAft>
                <a:spcPts val="0"/>
              </a:spcAft>
              <a:defRPr/>
            </a:pPr>
            <a:r>
              <a:rPr lang="en-US" dirty="0">
                <a:solidFill>
                  <a:schemeClr val="accent4">
                    <a:lumMod val="50000"/>
                  </a:schemeClr>
                </a:solidFill>
                <a:latin typeface="Arial" panose="020B0604020202020204" pitchFamily="34" charset="0"/>
                <a:cs typeface="Arial" panose="020B0604020202020204" pitchFamily="34" charset="0"/>
              </a:rPr>
              <a:t>University-Hospital Federation </a:t>
            </a:r>
          </a:p>
          <a:p>
            <a:pPr fontAlgn="auto">
              <a:spcBef>
                <a:spcPts val="0"/>
              </a:spcBef>
              <a:spcAft>
                <a:spcPts val="0"/>
              </a:spcAft>
              <a:defRPr/>
            </a:pPr>
            <a:r>
              <a:rPr lang="en-US" dirty="0">
                <a:solidFill>
                  <a:schemeClr val="accent4">
                    <a:lumMod val="50000"/>
                  </a:schemeClr>
                </a:solidFill>
                <a:latin typeface="Arial" panose="020B0604020202020204" pitchFamily="34" charset="0"/>
                <a:cs typeface="Arial" panose="020B0604020202020204" pitchFamily="34" charset="0"/>
              </a:rPr>
              <a:t>(Lyon1 university- Hospices </a:t>
            </a:r>
            <a:r>
              <a:rPr lang="en-US" dirty="0" err="1">
                <a:solidFill>
                  <a:schemeClr val="accent4">
                    <a:lumMod val="50000"/>
                  </a:schemeClr>
                </a:solidFill>
                <a:latin typeface="Arial" panose="020B0604020202020204" pitchFamily="34" charset="0"/>
                <a:cs typeface="Arial" panose="020B0604020202020204" pitchFamily="34" charset="0"/>
              </a:rPr>
              <a:t>Civils</a:t>
            </a:r>
            <a:r>
              <a:rPr lang="en-US" dirty="0">
                <a:solidFill>
                  <a:schemeClr val="accent4">
                    <a:lumMod val="50000"/>
                  </a:schemeClr>
                </a:solidFill>
                <a:latin typeface="Arial" panose="020B0604020202020204" pitchFamily="34" charset="0"/>
                <a:cs typeface="Arial" panose="020B0604020202020204" pitchFamily="34" charset="0"/>
              </a:rPr>
              <a:t> de Lyon)</a:t>
            </a:r>
          </a:p>
          <a:p>
            <a:pPr algn="ctr" fontAlgn="auto">
              <a:spcBef>
                <a:spcPts val="0"/>
              </a:spcBef>
              <a:spcAft>
                <a:spcPts val="0"/>
              </a:spcAft>
              <a:defRPr/>
            </a:pPr>
            <a:endParaRPr lang="en-US" sz="2000" dirty="0">
              <a:solidFill>
                <a:schemeClr val="accent4">
                  <a:lumMod val="50000"/>
                </a:schemeClr>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en-US" sz="2000" dirty="0">
              <a:solidFill>
                <a:schemeClr val="accent4">
                  <a:lumMod val="50000"/>
                </a:schemeClr>
              </a:solidFill>
              <a:latin typeface="Arial" panose="020B0604020202020204" pitchFamily="34" charset="0"/>
              <a:cs typeface="Arial" panose="020B0604020202020204" pitchFamily="34" charset="0"/>
            </a:endParaRPr>
          </a:p>
          <a:p>
            <a:pPr algn="ctr" fontAlgn="auto">
              <a:spcBef>
                <a:spcPts val="0"/>
              </a:spcBef>
              <a:spcAft>
                <a:spcPts val="0"/>
              </a:spcAft>
              <a:defRPr/>
            </a:pPr>
            <a:r>
              <a:rPr lang="en-US" sz="2000" b="1" dirty="0">
                <a:solidFill>
                  <a:srgbClr val="000000"/>
                </a:solidFill>
                <a:latin typeface="Arial" panose="020B0604020202020204" pitchFamily="34" charset="0"/>
                <a:cs typeface="Arial" panose="020B0604020202020204" pitchFamily="34" charset="0"/>
              </a:rPr>
              <a:t>FORCE : </a:t>
            </a:r>
          </a:p>
          <a:p>
            <a:pPr fontAlgn="auto">
              <a:spcBef>
                <a:spcPts val="0"/>
              </a:spcBef>
              <a:spcAft>
                <a:spcPts val="0"/>
              </a:spcAft>
              <a:defRPr/>
            </a:pPr>
            <a:r>
              <a:rPr lang="en-US" sz="2000" i="1" u="sng" dirty="0">
                <a:solidFill>
                  <a:srgbClr val="000000"/>
                </a:solidFill>
                <a:latin typeface="Arial" panose="020B0604020202020204" pitchFamily="34" charset="0"/>
                <a:cs typeface="Arial" panose="020B0604020202020204" pitchFamily="34" charset="0"/>
              </a:rPr>
              <a:t>French Obesity 	Research </a:t>
            </a:r>
            <a:r>
              <a:rPr lang="en-US" sz="2000" i="1" u="sng" dirty="0" err="1">
                <a:solidFill>
                  <a:srgbClr val="000000"/>
                </a:solidFill>
                <a:latin typeface="Arial" panose="020B0604020202020204" pitchFamily="34" charset="0"/>
                <a:cs typeface="Arial" panose="020B0604020202020204" pitchFamily="34" charset="0"/>
              </a:rPr>
              <a:t>Centres</a:t>
            </a:r>
            <a:r>
              <a:rPr lang="en-US" sz="2000" i="1" u="sng" dirty="0">
                <a:solidFill>
                  <a:srgbClr val="000000"/>
                </a:solidFill>
                <a:latin typeface="Arial" panose="020B0604020202020204" pitchFamily="34" charset="0"/>
                <a:cs typeface="Arial" panose="020B0604020202020204" pitchFamily="34" charset="0"/>
              </a:rPr>
              <a:t> of Excellence</a:t>
            </a:r>
            <a:endParaRPr lang="en-US" sz="2000" i="1" u="sng" dirty="0">
              <a:solidFill>
                <a:schemeClr val="accent4">
                  <a:lumMod val="50000"/>
                </a:schemeClr>
              </a:solidFill>
              <a:latin typeface="Arial" panose="020B0604020202020204" pitchFamily="34" charset="0"/>
              <a:cs typeface="Arial" panose="020B0604020202020204" pitchFamily="34" charset="0"/>
            </a:endParaRPr>
          </a:p>
          <a:p>
            <a:pPr fontAlgn="auto">
              <a:spcBef>
                <a:spcPts val="0"/>
              </a:spcBef>
              <a:spcAft>
                <a:spcPts val="0"/>
              </a:spcAft>
              <a:defRPr/>
            </a:pPr>
            <a:r>
              <a:rPr lang="en-US" dirty="0">
                <a:solidFill>
                  <a:schemeClr val="accent4">
                    <a:lumMod val="50000"/>
                  </a:schemeClr>
                </a:solidFill>
                <a:latin typeface="Arial" panose="020B0604020202020204" pitchFamily="34" charset="0"/>
                <a:cs typeface="Arial" panose="020B0604020202020204" pitchFamily="34" charset="0"/>
              </a:rPr>
              <a:t>labeled by FCRIN : Paris, Lyon, Toulouse</a:t>
            </a:r>
          </a:p>
          <a:p>
            <a:pPr marL="285750" indent="-285750" algn="just" fontAlgn="auto">
              <a:spcBef>
                <a:spcPts val="0"/>
              </a:spcBef>
              <a:spcAft>
                <a:spcPts val="0"/>
              </a:spcAft>
              <a:buFontTx/>
              <a:buChar char="-"/>
              <a:defRPr/>
            </a:pPr>
            <a:endParaRPr lang="en-US" sz="2000" b="1" dirty="0">
              <a:solidFill>
                <a:schemeClr val="accent4">
                  <a:lumMod val="50000"/>
                </a:schemeClr>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en-US" sz="2000" b="1" dirty="0">
              <a:solidFill>
                <a:schemeClr val="accent4">
                  <a:lumMod val="50000"/>
                </a:schemeClr>
              </a:solidFill>
              <a:latin typeface="Arial" panose="020B0604020202020204" pitchFamily="34" charset="0"/>
              <a:cs typeface="Arial" panose="020B0604020202020204" pitchFamily="34" charset="0"/>
            </a:endParaRPr>
          </a:p>
          <a:p>
            <a:pPr marL="285750" indent="-285750" algn="just" fontAlgn="auto">
              <a:spcBef>
                <a:spcPts val="0"/>
              </a:spcBef>
              <a:spcAft>
                <a:spcPts val="0"/>
              </a:spcAft>
              <a:buFontTx/>
              <a:buChar char="-"/>
              <a:defRPr/>
            </a:pPr>
            <a:endParaRPr lang="fr-FR" sz="2000" dirty="0">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1116013" y="12700"/>
            <a:ext cx="8229600" cy="1143000"/>
          </a:xfrm>
        </p:spPr>
        <p:txBody>
          <a:bodyPr/>
          <a:lstStyle/>
          <a:p>
            <a:r>
              <a:rPr lang="fr-FR" altLang="fr-FR" sz="3200" smtClean="0"/>
              <a:t>CRNH-RA a role in EU Infrastructure initiatives</a:t>
            </a:r>
          </a:p>
        </p:txBody>
      </p:sp>
      <p:pic>
        <p:nvPicPr>
          <p:cNvPr id="3" name="Picture 2" descr="File:Map 2010.png"/>
          <p:cNvPicPr>
            <a:picLocks noChangeAspect="1" noChangeArrowheads="1"/>
          </p:cNvPicPr>
          <p:nvPr/>
        </p:nvPicPr>
        <p:blipFill>
          <a:blip r:embed="rId2">
            <a:clrChange>
              <a:clrFrom>
                <a:srgbClr val="EC2024"/>
              </a:clrFrom>
              <a:clrTo>
                <a:srgbClr val="EC2024">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95736" y="1487515"/>
            <a:ext cx="5184576" cy="5301229"/>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1763713" y="1628775"/>
            <a:ext cx="5184775" cy="5148263"/>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5" name="Connecteur droit 4"/>
          <p:cNvCxnSpPr/>
          <p:nvPr/>
        </p:nvCxnSpPr>
        <p:spPr>
          <a:xfrm flipV="1">
            <a:off x="6575425" y="2455863"/>
            <a:ext cx="804863" cy="334962"/>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323850" y="1474788"/>
            <a:ext cx="8496300" cy="5383212"/>
          </a:xfrm>
          <a:prstGeom prst="ellipse">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à coins arrondis 6"/>
          <p:cNvSpPr/>
          <p:nvPr/>
        </p:nvSpPr>
        <p:spPr>
          <a:xfrm>
            <a:off x="7182314" y="1845220"/>
            <a:ext cx="1580487" cy="2867281"/>
          </a:xfrm>
          <a:prstGeom prst="roundRect">
            <a:avLst/>
          </a:prstGeom>
          <a:solidFill>
            <a:schemeClr val="accent6"/>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27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1906588"/>
            <a:ext cx="595313"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7181850" y="1958975"/>
            <a:ext cx="1711325" cy="2676525"/>
          </a:xfrm>
          <a:prstGeom prst="rect">
            <a:avLst/>
          </a:prstGeom>
          <a:noFill/>
        </p:spPr>
        <p:txBody>
          <a:bodyPr>
            <a:spAutoFit/>
          </a:bodyPr>
          <a:lstStyle/>
          <a:p>
            <a:pPr fontAlgn="auto">
              <a:spcBef>
                <a:spcPts val="0"/>
              </a:spcBef>
              <a:spcAft>
                <a:spcPts val="0"/>
              </a:spcAft>
              <a:defRPr/>
            </a:pPr>
            <a:r>
              <a:rPr lang="fr-FR" sz="1400" b="1" dirty="0">
                <a:solidFill>
                  <a:schemeClr val="bg1"/>
                </a:solidFill>
                <a:latin typeface="+mn-lt"/>
                <a:cs typeface="Arial" panose="020B0604020202020204" pitchFamily="34" charset="0"/>
              </a:rPr>
              <a:t>DEDIPAC</a:t>
            </a: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a:p>
            <a:pPr marL="171450" indent="-171450" fontAlgn="auto">
              <a:spcBef>
                <a:spcPts val="0"/>
              </a:spcBef>
              <a:spcAft>
                <a:spcPts val="0"/>
              </a:spcAft>
              <a:buFont typeface="Courier New" panose="02070309020205020404" pitchFamily="49" charset="0"/>
              <a:buChar char="o"/>
              <a:defRPr/>
            </a:pPr>
            <a:endParaRPr lang="fr-FR" sz="1400" b="1" dirty="0">
              <a:solidFill>
                <a:schemeClr val="bg1"/>
              </a:solidFill>
              <a:latin typeface="+mn-lt"/>
              <a:cs typeface="Arial" panose="020B0604020202020204" pitchFamily="34" charset="0"/>
            </a:endParaRPr>
          </a:p>
          <a:p>
            <a:pPr marL="171450" indent="-171450" fontAlgn="auto">
              <a:spcBef>
                <a:spcPts val="0"/>
              </a:spcBef>
              <a:spcAft>
                <a:spcPts val="0"/>
              </a:spcAft>
              <a:buFont typeface="Courier New" panose="02070309020205020404" pitchFamily="49" charset="0"/>
              <a:buChar char="o"/>
              <a:defRPr/>
            </a:pPr>
            <a:endParaRPr lang="fr-FR" sz="1400" b="1" dirty="0">
              <a:solidFill>
                <a:schemeClr val="bg1"/>
              </a:solidFill>
              <a:latin typeface="+mn-lt"/>
              <a:cs typeface="Arial" panose="020B0604020202020204" pitchFamily="34" charset="0"/>
            </a:endParaRPr>
          </a:p>
          <a:p>
            <a:pPr fontAlgn="auto">
              <a:spcBef>
                <a:spcPts val="0"/>
              </a:spcBef>
              <a:spcAft>
                <a:spcPts val="0"/>
              </a:spcAft>
              <a:defRPr/>
            </a:pPr>
            <a:endParaRPr lang="fr-FR" sz="1400" b="1" dirty="0">
              <a:solidFill>
                <a:schemeClr val="bg1"/>
              </a:solidFill>
              <a:latin typeface="+mn-lt"/>
              <a:cs typeface="Arial" panose="020B0604020202020204" pitchFamily="34" charset="0"/>
            </a:endParaRPr>
          </a:p>
        </p:txBody>
      </p:sp>
      <p:pic>
        <p:nvPicPr>
          <p:cNvPr id="32780" name="Picture 2"/>
          <p:cNvPicPr>
            <a:picLocks noChangeAspect="1" noChangeArrowheads="1"/>
          </p:cNvPicPr>
          <p:nvPr/>
        </p:nvPicPr>
        <p:blipFill>
          <a:blip r:embed="rId4">
            <a:extLst>
              <a:ext uri="{28A0092B-C50C-407E-A947-70E740481C1C}">
                <a14:useLocalDpi xmlns:a14="http://schemas.microsoft.com/office/drawing/2010/main" val="0"/>
              </a:ext>
            </a:extLst>
          </a:blip>
          <a:srcRect r="-2"/>
          <a:stretch>
            <a:fillRect/>
          </a:stretch>
        </p:blipFill>
        <p:spPr bwMode="auto">
          <a:xfrm>
            <a:off x="7237413" y="2600325"/>
            <a:ext cx="85883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1" name="Picture 7" descr="EuroD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7513" y="2995613"/>
            <a:ext cx="601662" cy="60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2" name="Picture 4" descr="http://terredenfants.voila.net/terre.gif"/>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6250" y="1954213"/>
            <a:ext cx="1143000" cy="11461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pic>
      <p:pic>
        <p:nvPicPr>
          <p:cNvPr id="32783" name="Picture 2" descr="https://ww2.eventrebels.com/ERImg/00/66/45/ILSI_Org_ILSI_H_Color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3225" y="3817938"/>
            <a:ext cx="676275"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4" name="Picture 2" descr="http://www.interreg-oks.eu/se/Material/Images/Oresund/projektlogo/FoodBEST+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7413" y="3397250"/>
            <a:ext cx="639762" cy="45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5"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1713" y="4260850"/>
            <a:ext cx="863600"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3476625" y="4870450"/>
            <a:ext cx="1079500" cy="736600"/>
          </a:xfrm>
          <a:prstGeom prst="ellipse">
            <a:avLst/>
          </a:prstGeom>
          <a:solidFill>
            <a:schemeClr val="accent3">
              <a:lumMod val="60000"/>
              <a:lumOff val="40000"/>
            </a:schemeClr>
          </a:solidFill>
        </p:spPr>
        <p:txBody>
          <a:bodyPr wrap="none">
            <a:spAutoFit/>
          </a:bodyPr>
          <a:lstStyle/>
          <a:p>
            <a:pPr fontAlgn="auto">
              <a:spcBef>
                <a:spcPts val="0"/>
              </a:spcBef>
              <a:spcAft>
                <a:spcPts val="0"/>
              </a:spcAft>
              <a:defRPr/>
            </a:pPr>
            <a:r>
              <a:rPr lang="fr-FR" sz="1400" b="1" dirty="0">
                <a:latin typeface="+mn-lt"/>
              </a:rPr>
              <a:t>Rhône_</a:t>
            </a:r>
          </a:p>
          <a:p>
            <a:pPr fontAlgn="auto">
              <a:spcBef>
                <a:spcPts val="0"/>
              </a:spcBef>
              <a:spcAft>
                <a:spcPts val="0"/>
              </a:spcAft>
              <a:defRPr/>
            </a:pPr>
            <a:r>
              <a:rPr lang="fr-FR" sz="1400" b="1" dirty="0">
                <a:latin typeface="+mn-lt"/>
              </a:rPr>
              <a:t>Alpes</a:t>
            </a:r>
          </a:p>
        </p:txBody>
      </p:sp>
      <p:sp>
        <p:nvSpPr>
          <p:cNvPr id="18" name="Ellipse 17"/>
          <p:cNvSpPr/>
          <p:nvPr/>
        </p:nvSpPr>
        <p:spPr>
          <a:xfrm>
            <a:off x="3021013" y="4260850"/>
            <a:ext cx="1550987" cy="1401763"/>
          </a:xfrm>
          <a:prstGeom prst="ellipse">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2788" name="Imag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90938" y="5613400"/>
            <a:ext cx="9525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477963" y="-100013"/>
            <a:ext cx="7666037" cy="1143001"/>
          </a:xfrm>
        </p:spPr>
        <p:txBody>
          <a:bodyPr/>
          <a:lstStyle/>
          <a:p>
            <a:r>
              <a:rPr lang="en-GB" altLang="fr-FR" sz="2800" smtClean="0"/>
              <a:t>Study on the need for food and health research infrastructures in Europe </a:t>
            </a:r>
            <a:endParaRPr lang="fr-FR" altLang="fr-FR" sz="2800" smtClean="0"/>
          </a:p>
        </p:txBody>
      </p:sp>
      <p:pic>
        <p:nvPicPr>
          <p:cNvPr id="33795" name="Picture 7"/>
          <p:cNvPicPr preferRelativeResize="0">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1700213"/>
            <a:ext cx="1909763" cy="13858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6" name="Title 1"/>
          <p:cNvSpPr txBox="1">
            <a:spLocks/>
          </p:cNvSpPr>
          <p:nvPr/>
        </p:nvSpPr>
        <p:spPr>
          <a:xfrm>
            <a:off x="288925" y="1966913"/>
            <a:ext cx="8569325" cy="1404937"/>
          </a:xfrm>
          <a:prstGeom prst="rect">
            <a:avLst/>
          </a:prstGeom>
          <a:effectLst/>
        </p:spPr>
        <p:txBody>
          <a:bodyPr>
            <a:normAutofit/>
            <a:flatTx/>
          </a:bodyPr>
          <a:lstStyle>
            <a:lvl1pPr algn="l" defTabSz="914400" rtl="0" eaLnBrk="1" latinLnBrk="0" hangingPunct="1">
              <a:spcBef>
                <a:spcPct val="0"/>
              </a:spcBef>
              <a:buNone/>
              <a:defRPr sz="4000" b="1" kern="1200" cap="all">
                <a:solidFill>
                  <a:schemeClr val="tx1">
                    <a:lumMod val="50000"/>
                    <a:lumOff val="50000"/>
                  </a:schemeClr>
                </a:solidFill>
                <a:effectLst>
                  <a:outerShdw blurRad="38100" dist="38100" dir="2700000" algn="tl">
                    <a:srgbClr val="000000">
                      <a:alpha val="43137"/>
                    </a:srgbClr>
                  </a:outerShdw>
                </a:effectLst>
                <a:latin typeface="+mj-lt"/>
                <a:ea typeface="+mj-ea"/>
                <a:cs typeface="+mj-cs"/>
              </a:defRPr>
            </a:lvl1pPr>
          </a:lstStyle>
          <a:p>
            <a:pPr marL="182880" algn="ctr" fontAlgn="auto">
              <a:spcAft>
                <a:spcPts val="0"/>
              </a:spcAft>
              <a:defRPr/>
            </a:pPr>
            <a:r>
              <a:rPr lang="en-GB" sz="3600" dirty="0" err="1" smtClean="0">
                <a:solidFill>
                  <a:schemeClr val="accent6">
                    <a:lumMod val="75000"/>
                  </a:schemeClr>
                </a:solidFill>
                <a:effectLst/>
              </a:rPr>
              <a:t>E</a:t>
            </a:r>
            <a:r>
              <a:rPr lang="en-GB" sz="3600" cap="none" dirty="0" err="1" smtClean="0">
                <a:solidFill>
                  <a:schemeClr val="accent6">
                    <a:lumMod val="75000"/>
                  </a:schemeClr>
                </a:solidFill>
                <a:effectLst/>
              </a:rPr>
              <a:t>uro</a:t>
            </a:r>
            <a:r>
              <a:rPr lang="en-GB" sz="3600" dirty="0" err="1" smtClean="0">
                <a:solidFill>
                  <a:schemeClr val="accent6">
                    <a:lumMod val="75000"/>
                  </a:schemeClr>
                </a:solidFill>
                <a:effectLst/>
              </a:rPr>
              <a:t>DISH</a:t>
            </a:r>
            <a:r>
              <a:rPr lang="en-GB" sz="3600" dirty="0" smtClean="0">
                <a:solidFill>
                  <a:schemeClr val="accent6">
                    <a:lumMod val="75000"/>
                  </a:schemeClr>
                </a:solidFill>
                <a:effectLst/>
              </a:rPr>
              <a:t/>
            </a:r>
            <a:br>
              <a:rPr lang="en-GB" sz="3600" dirty="0" smtClean="0">
                <a:solidFill>
                  <a:schemeClr val="accent6">
                    <a:lumMod val="75000"/>
                  </a:schemeClr>
                </a:solidFill>
                <a:effectLst/>
              </a:rPr>
            </a:br>
            <a:r>
              <a:rPr lang="en-GB" sz="2000" u="sng" dirty="0" smtClean="0">
                <a:solidFill>
                  <a:schemeClr val="accent6">
                    <a:lumMod val="75000"/>
                  </a:schemeClr>
                </a:solidFill>
                <a:effectLst/>
              </a:rPr>
              <a:t>D</a:t>
            </a:r>
            <a:r>
              <a:rPr lang="en-GB" sz="2000" dirty="0" smtClean="0">
                <a:solidFill>
                  <a:schemeClr val="accent6">
                    <a:lumMod val="75000"/>
                  </a:schemeClr>
                </a:solidFill>
                <a:effectLst/>
              </a:rPr>
              <a:t>eterminants, </a:t>
            </a:r>
            <a:r>
              <a:rPr lang="en-GB" sz="2000" u="sng" dirty="0" smtClean="0">
                <a:solidFill>
                  <a:schemeClr val="accent6">
                    <a:lumMod val="75000"/>
                  </a:schemeClr>
                </a:solidFill>
                <a:effectLst/>
              </a:rPr>
              <a:t>I</a:t>
            </a:r>
            <a:r>
              <a:rPr lang="en-GB" sz="2000" dirty="0" smtClean="0">
                <a:solidFill>
                  <a:schemeClr val="accent6">
                    <a:lumMod val="75000"/>
                  </a:schemeClr>
                </a:solidFill>
                <a:effectLst/>
              </a:rPr>
              <a:t>ntake, </a:t>
            </a:r>
            <a:r>
              <a:rPr lang="en-GB" sz="2000" u="sng" dirty="0" smtClean="0">
                <a:solidFill>
                  <a:schemeClr val="accent6">
                    <a:lumMod val="75000"/>
                  </a:schemeClr>
                </a:solidFill>
                <a:effectLst/>
              </a:rPr>
              <a:t>S</a:t>
            </a:r>
            <a:r>
              <a:rPr lang="en-GB" sz="2000" dirty="0" smtClean="0">
                <a:solidFill>
                  <a:schemeClr val="accent6">
                    <a:lumMod val="75000"/>
                  </a:schemeClr>
                </a:solidFill>
                <a:effectLst/>
              </a:rPr>
              <a:t>tatus, </a:t>
            </a:r>
            <a:r>
              <a:rPr lang="en-GB" sz="2000" u="sng" dirty="0" smtClean="0">
                <a:solidFill>
                  <a:schemeClr val="accent6">
                    <a:lumMod val="75000"/>
                  </a:schemeClr>
                </a:solidFill>
                <a:effectLst/>
              </a:rPr>
              <a:t>H</a:t>
            </a:r>
            <a:r>
              <a:rPr lang="en-GB" sz="2000" dirty="0" smtClean="0">
                <a:solidFill>
                  <a:schemeClr val="accent6">
                    <a:lumMod val="75000"/>
                  </a:schemeClr>
                </a:solidFill>
                <a:effectLst/>
              </a:rPr>
              <a:t>ealth</a:t>
            </a:r>
            <a:endParaRPr lang="en-GB" sz="2000" dirty="0">
              <a:solidFill>
                <a:schemeClr val="accent6">
                  <a:lumMod val="75000"/>
                </a:schemeClr>
              </a:solidFill>
            </a:endParaRPr>
          </a:p>
        </p:txBody>
      </p:sp>
      <p:pic>
        <p:nvPicPr>
          <p:cNvPr id="33797"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6438" y="6162675"/>
            <a:ext cx="720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4"/>
          <p:cNvSpPr txBox="1">
            <a:spLocks noChangeArrowheads="1"/>
          </p:cNvSpPr>
          <p:nvPr/>
        </p:nvSpPr>
        <p:spPr bwMode="auto">
          <a:xfrm>
            <a:off x="493713" y="3246438"/>
            <a:ext cx="867251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50000"/>
              </a:lnSpc>
              <a:spcBef>
                <a:spcPct val="20000"/>
              </a:spcBef>
              <a:spcAft>
                <a:spcPts val="300"/>
              </a:spcAft>
              <a:buClr>
                <a:srgbClr val="E46C0A"/>
              </a:buClr>
              <a:buSzPct val="130000"/>
              <a:buFont typeface="Georgia" pitchFamily="18" charset="0"/>
              <a:buNone/>
            </a:pPr>
            <a:endParaRPr lang="en-GB" altLang="fr-FR">
              <a:solidFill>
                <a:schemeClr val="tx2"/>
              </a:solidFill>
            </a:endParaRPr>
          </a:p>
        </p:txBody>
      </p:sp>
      <p:pic>
        <p:nvPicPr>
          <p:cNvPr id="33799" name="Picture 2"/>
          <p:cNvPicPr>
            <a:picLocks noChangeAspect="1" noChangeArrowheads="1"/>
          </p:cNvPicPr>
          <p:nvPr/>
        </p:nvPicPr>
        <p:blipFill>
          <a:blip r:embed="rId4">
            <a:extLst>
              <a:ext uri="{28A0092B-C50C-407E-A947-70E740481C1C}">
                <a14:useLocalDpi xmlns:a14="http://schemas.microsoft.com/office/drawing/2010/main" val="0"/>
              </a:ext>
            </a:extLst>
          </a:blip>
          <a:srcRect l="11371" t="33675" r="52406" b="50000"/>
          <a:stretch>
            <a:fillRect/>
          </a:stretch>
        </p:blipFill>
        <p:spPr bwMode="auto">
          <a:xfrm>
            <a:off x="998538" y="4183063"/>
            <a:ext cx="7159625"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ZoneTexte 9"/>
          <p:cNvSpPr txBox="1">
            <a:spLocks noChangeArrowheads="1"/>
          </p:cNvSpPr>
          <p:nvPr/>
        </p:nvSpPr>
        <p:spPr bwMode="auto">
          <a:xfrm>
            <a:off x="107950" y="3873500"/>
            <a:ext cx="8940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spcAft>
                <a:spcPts val="300"/>
              </a:spcAft>
              <a:buClr>
                <a:srgbClr val="C3260C"/>
              </a:buClr>
              <a:buSzPct val="130000"/>
            </a:pPr>
            <a:r>
              <a:rPr lang="en-US" altLang="fr-FR" sz="1400" i="1">
                <a:solidFill>
                  <a:srgbClr val="212745"/>
                </a:solidFill>
              </a:rPr>
              <a:t>Conceptual model of the causal chain of food &amp; health research, helpful for organizing the research area</a:t>
            </a:r>
            <a:r>
              <a:rPr lang="en-US" altLang="fr-FR" sz="1400">
                <a:solidFill>
                  <a:srgbClr val="212745"/>
                </a:solidFill>
              </a:rPr>
              <a:t> </a:t>
            </a:r>
            <a:endParaRPr lang="en-GB" altLang="fr-FR" sz="1400">
              <a:solidFill>
                <a:srgbClr val="212745"/>
              </a:solidFill>
            </a:endParaRPr>
          </a:p>
          <a:p>
            <a:pPr algn="ctr"/>
            <a:endParaRPr lang="fr-FR" altLang="fr-F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6261100"/>
            <a:ext cx="7191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18573" y="2852936"/>
            <a:ext cx="8280920" cy="2708434"/>
          </a:xfrm>
          <a:prstGeom prst="rect">
            <a:avLst/>
          </a:prstGeom>
          <a:solidFill>
            <a:schemeClr val="bg1">
              <a:lumMod val="85000"/>
            </a:schemeClr>
          </a:solidFill>
          <a:scene3d>
            <a:camera prst="orthographicFront"/>
            <a:lightRig rig="threePt" dir="t"/>
          </a:scene3d>
          <a:sp3d>
            <a:bevelT/>
            <a:bevelB/>
          </a:sp3d>
        </p:spPr>
        <p:txBody>
          <a:bodyPr>
            <a:spAutoFit/>
          </a:bodyPr>
          <a:lstStyle/>
          <a:p>
            <a:pPr algn="just" fontAlgn="auto">
              <a:spcBef>
                <a:spcPts val="0"/>
              </a:spcBef>
              <a:spcAft>
                <a:spcPts val="0"/>
              </a:spcAft>
              <a:defRPr/>
            </a:pPr>
            <a:r>
              <a:rPr lang="fr-FR" sz="2800" b="1" dirty="0" err="1">
                <a:solidFill>
                  <a:schemeClr val="accent1"/>
                </a:solidFill>
                <a:latin typeface="+mj-lt"/>
                <a:cs typeface="Times New Roman" panose="02020603050405020304" pitchFamily="18" charset="0"/>
              </a:rPr>
              <a:t>E</a:t>
            </a:r>
            <a:r>
              <a:rPr lang="fr-FR" sz="2800" dirty="0" err="1">
                <a:solidFill>
                  <a:schemeClr val="accent1"/>
                </a:solidFill>
                <a:latin typeface="+mj-lt"/>
                <a:cs typeface="Times New Roman" panose="02020603050405020304" pitchFamily="18" charset="0"/>
              </a:rPr>
              <a:t>uropean</a:t>
            </a:r>
            <a:r>
              <a:rPr lang="fr-FR" sz="2800" dirty="0">
                <a:solidFill>
                  <a:schemeClr val="accent1"/>
                </a:solidFill>
                <a:latin typeface="+mj-lt"/>
                <a:cs typeface="Times New Roman" panose="02020603050405020304" pitchFamily="18" charset="0"/>
              </a:rPr>
              <a:t> </a:t>
            </a:r>
            <a:r>
              <a:rPr lang="fr-FR" sz="2800" b="1" dirty="0" err="1">
                <a:solidFill>
                  <a:schemeClr val="accent1"/>
                </a:solidFill>
                <a:latin typeface="+mj-lt"/>
                <a:cs typeface="Times New Roman" panose="02020603050405020304" pitchFamily="18" charset="0"/>
              </a:rPr>
              <a:t>C</a:t>
            </a:r>
            <a:r>
              <a:rPr lang="fr-FR" sz="2800" dirty="0" err="1">
                <a:solidFill>
                  <a:schemeClr val="accent1"/>
                </a:solidFill>
                <a:latin typeface="+mj-lt"/>
                <a:cs typeface="Times New Roman" panose="02020603050405020304" pitchFamily="18" charset="0"/>
              </a:rPr>
              <a:t>linical</a:t>
            </a:r>
            <a:r>
              <a:rPr lang="fr-FR" sz="2800" dirty="0">
                <a:solidFill>
                  <a:schemeClr val="accent1"/>
                </a:solidFill>
                <a:latin typeface="+mj-lt"/>
                <a:cs typeface="Times New Roman" panose="02020603050405020304" pitchFamily="18" charset="0"/>
              </a:rPr>
              <a:t> </a:t>
            </a:r>
            <a:r>
              <a:rPr lang="fr-FR" sz="2800" b="1" dirty="0" err="1">
                <a:solidFill>
                  <a:schemeClr val="accent1"/>
                </a:solidFill>
                <a:latin typeface="+mj-lt"/>
                <a:cs typeface="Times New Roman" panose="02020603050405020304" pitchFamily="18" charset="0"/>
              </a:rPr>
              <a:t>R</a:t>
            </a:r>
            <a:r>
              <a:rPr lang="fr-FR" sz="2800" dirty="0" err="1">
                <a:solidFill>
                  <a:schemeClr val="accent1"/>
                </a:solidFill>
                <a:latin typeface="+mj-lt"/>
                <a:cs typeface="Times New Roman" panose="02020603050405020304" pitchFamily="18" charset="0"/>
              </a:rPr>
              <a:t>esearch</a:t>
            </a:r>
            <a:r>
              <a:rPr lang="fr-FR" sz="2800" dirty="0">
                <a:solidFill>
                  <a:schemeClr val="accent1"/>
                </a:solidFill>
                <a:latin typeface="+mj-lt"/>
                <a:cs typeface="Times New Roman" panose="02020603050405020304" pitchFamily="18" charset="0"/>
              </a:rPr>
              <a:t> </a:t>
            </a:r>
            <a:r>
              <a:rPr lang="fr-FR" sz="2800" b="1" dirty="0">
                <a:solidFill>
                  <a:schemeClr val="accent1"/>
                </a:solidFill>
                <a:latin typeface="+mj-lt"/>
                <a:cs typeface="Times New Roman" panose="02020603050405020304" pitchFamily="18" charset="0"/>
              </a:rPr>
              <a:t>I</a:t>
            </a:r>
            <a:r>
              <a:rPr lang="fr-FR" sz="2800" dirty="0">
                <a:solidFill>
                  <a:schemeClr val="accent1"/>
                </a:solidFill>
                <a:latin typeface="+mj-lt"/>
                <a:cs typeface="Times New Roman" panose="02020603050405020304" pitchFamily="18" charset="0"/>
              </a:rPr>
              <a:t>nfrastructure </a:t>
            </a:r>
            <a:r>
              <a:rPr lang="fr-FR" sz="2800" b="1" dirty="0">
                <a:solidFill>
                  <a:schemeClr val="accent1"/>
                </a:solidFill>
                <a:latin typeface="+mj-lt"/>
                <a:cs typeface="Times New Roman" panose="02020603050405020304" pitchFamily="18" charset="0"/>
              </a:rPr>
              <a:t>N</a:t>
            </a:r>
            <a:r>
              <a:rPr lang="fr-FR" sz="2800" dirty="0">
                <a:solidFill>
                  <a:schemeClr val="accent1"/>
                </a:solidFill>
                <a:latin typeface="+mj-lt"/>
                <a:cs typeface="Times New Roman" panose="02020603050405020304" pitchFamily="18" charset="0"/>
              </a:rPr>
              <a:t>etwork</a:t>
            </a:r>
          </a:p>
          <a:p>
            <a:pPr algn="just" fontAlgn="auto">
              <a:spcBef>
                <a:spcPts val="0"/>
              </a:spcBef>
              <a:spcAft>
                <a:spcPts val="0"/>
              </a:spcAft>
              <a:defRPr/>
            </a:pPr>
            <a:endParaRPr lang="fr-FR" sz="2400" dirty="0">
              <a:latin typeface="+mj-lt"/>
              <a:cs typeface="Times New Roman" panose="02020603050405020304" pitchFamily="18" charset="0"/>
            </a:endParaRPr>
          </a:p>
          <a:p>
            <a:pPr algn="just" fontAlgn="auto">
              <a:spcBef>
                <a:spcPts val="0"/>
              </a:spcBef>
              <a:spcAft>
                <a:spcPts val="0"/>
              </a:spcAft>
              <a:defRPr/>
            </a:pPr>
            <a:r>
              <a:rPr lang="en-US" sz="2000" dirty="0">
                <a:latin typeface="+mj-lt"/>
                <a:cs typeface="Times New Roman" panose="02020603050405020304" pitchFamily="18" charset="0"/>
              </a:rPr>
              <a:t>ECRIN is listed on the  ESFRI (European Strategy Forum on Research Infrastructures) roadmap and is the  pan-European distributed infrastructure designed to support </a:t>
            </a:r>
            <a:r>
              <a:rPr lang="en-US" sz="2000" b="1" dirty="0">
                <a:latin typeface="+mj-lt"/>
                <a:cs typeface="Times New Roman" panose="02020603050405020304" pitchFamily="18" charset="0"/>
              </a:rPr>
              <a:t>multinational clinical research</a:t>
            </a:r>
            <a:r>
              <a:rPr lang="en-US" sz="2000" dirty="0">
                <a:latin typeface="+mj-lt"/>
                <a:cs typeface="Times New Roman" panose="02020603050405020304" pitchFamily="18" charset="0"/>
              </a:rPr>
              <a:t>, making Europe a single area for clinical studies, taking advantage of its population size to access patients, and unlocking latent scientific potential.</a:t>
            </a:r>
            <a:endParaRPr lang="fr-FR" dirty="0">
              <a:latin typeface="+mj-lt"/>
            </a:endParaRPr>
          </a:p>
          <a:p>
            <a:pPr algn="just" fontAlgn="auto">
              <a:spcBef>
                <a:spcPts val="0"/>
              </a:spcBef>
              <a:spcAft>
                <a:spcPts val="0"/>
              </a:spcAft>
              <a:defRPr/>
            </a:pPr>
            <a:endParaRPr lang="fr-FR" dirty="0">
              <a:latin typeface="+mj-lt"/>
            </a:endParaRPr>
          </a:p>
        </p:txBody>
      </p:sp>
      <p:pic>
        <p:nvPicPr>
          <p:cNvPr id="34822" name="Picture 2" descr="https://www.luxclin.lu/Image/Resize/?f=ART5682JS85PK306.jpg&amp;w=222&amp;h=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30163"/>
            <a:ext cx="1844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3"/>
          <p:cNvSpPr txBox="1">
            <a:spLocks noChangeArrowheads="1"/>
          </p:cNvSpPr>
          <p:nvPr/>
        </p:nvSpPr>
        <p:spPr bwMode="auto">
          <a:xfrm>
            <a:off x="107950" y="1603375"/>
            <a:ext cx="8810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FR" altLang="fr-FR" sz="2800" b="1" i="1">
                <a:solidFill>
                  <a:schemeClr val="accent1"/>
                </a:solidFill>
                <a:latin typeface="Trebuchet MS" pitchFamily="34" charset="0"/>
                <a:ea typeface="ＭＳ Ｐゴシック"/>
                <a:cs typeface="ＭＳ Ｐゴシック"/>
              </a:rPr>
              <a:t>ECRIN-IA (2012-15): </a:t>
            </a:r>
          </a:p>
          <a:p>
            <a:pPr algn="ctr">
              <a:spcBef>
                <a:spcPct val="0"/>
              </a:spcBef>
              <a:buFontTx/>
              <a:buNone/>
            </a:pPr>
            <a:r>
              <a:rPr lang="fr-FR" altLang="fr-FR" sz="2800" b="1" i="1">
                <a:solidFill>
                  <a:schemeClr val="accent1"/>
                </a:solidFill>
                <a:latin typeface="Trebuchet MS" pitchFamily="34" charset="0"/>
                <a:ea typeface="ＭＳ Ｐゴシック"/>
                <a:cs typeface="ＭＳ Ｐゴシック"/>
              </a:rPr>
              <a:t>structuring pan-European investigation networks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6"/>
          <p:cNvCxnSpPr/>
          <p:nvPr/>
        </p:nvCxnSpPr>
        <p:spPr>
          <a:xfrm>
            <a:off x="468313" y="1341438"/>
            <a:ext cx="840898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4"/>
          <p:cNvSpPr txBox="1"/>
          <p:nvPr/>
        </p:nvSpPr>
        <p:spPr>
          <a:xfrm>
            <a:off x="468313" y="0"/>
            <a:ext cx="8516937" cy="1181100"/>
          </a:xfrm>
          <a:prstGeom prst="rect">
            <a:avLst/>
          </a:prstGeom>
          <a:effectLst>
            <a:outerShdw blurRad="50800" dist="38100" dir="2700000" algn="tl" rotWithShape="0">
              <a:prstClr val="black">
                <a:alpha val="40000"/>
              </a:prstClr>
            </a:outerShdw>
          </a:effectLst>
        </p:spPr>
        <p:txBody>
          <a:bodyPr anchor="ctr">
            <a:normAutofit/>
          </a:bodyPr>
          <a:lstStyle>
            <a:lvl1pPr>
              <a:spcBef>
                <a:spcPct val="0"/>
              </a:spcBef>
              <a:buNone/>
              <a:defRPr sz="4000">
                <a:latin typeface="+mj-lt"/>
                <a:ea typeface="+mj-ea"/>
                <a:cs typeface="+mj-cs"/>
              </a:defRPr>
            </a:lvl1pPr>
          </a:lstStyle>
          <a:p>
            <a:pPr fontAlgn="auto">
              <a:spcAft>
                <a:spcPts val="0"/>
              </a:spcAft>
              <a:defRPr/>
            </a:pPr>
            <a:endParaRPr lang="en-GB" dirty="0"/>
          </a:p>
        </p:txBody>
      </p:sp>
      <p:pic>
        <p:nvPicPr>
          <p:cNvPr id="358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288088"/>
            <a:ext cx="6858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p:cNvPicPr>
            <a:picLocks noChangeAspect="1" noChangeArrowheads="1"/>
          </p:cNvPicPr>
          <p:nvPr/>
        </p:nvPicPr>
        <p:blipFill>
          <a:blip r:embed="rId3"/>
          <a:srcRect/>
          <a:stretch>
            <a:fillRect/>
          </a:stretch>
        </p:blipFill>
        <p:spPr bwMode="auto">
          <a:xfrm>
            <a:off x="7396163" y="6288088"/>
            <a:ext cx="8382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356350"/>
            <a:ext cx="20843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Grafik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6356350"/>
            <a:ext cx="14446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81100"/>
            <a:ext cx="9144000" cy="56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a:xfrm>
            <a:off x="468313" y="295275"/>
            <a:ext cx="8218487" cy="855663"/>
          </a:xfrm>
        </p:spPr>
        <p:txBody>
          <a:bodyPr rtlCol="0">
            <a:normAutofit fontScale="90000"/>
          </a:bodyPr>
          <a:lstStyle/>
          <a:p>
            <a:pPr fontAlgn="auto">
              <a:spcAft>
                <a:spcPts val="0"/>
              </a:spcAft>
              <a:defRPr/>
            </a:pPr>
            <a:r>
              <a:rPr lang="en-GB" sz="3100" dirty="0"/>
              <a:t>Nutrition hub based in </a:t>
            </a:r>
            <a:r>
              <a:rPr lang="en-GB" sz="3100" dirty="0" smtClean="0"/>
              <a:t>Lyon</a:t>
            </a:r>
            <a:r>
              <a:rPr lang="en-GB" sz="3100" dirty="0"/>
              <a:t/>
            </a:r>
            <a:br>
              <a:rPr lang="en-GB" sz="3100" dirty="0"/>
            </a:br>
            <a:r>
              <a:rPr lang="en-GB" sz="3100" dirty="0"/>
              <a:t>73 centres in 18 countries</a:t>
            </a:r>
            <a:r>
              <a:rPr lang="en-GB" dirty="0"/>
              <a:t/>
            </a:r>
            <a:br>
              <a:rPr lang="en-GB" dirty="0"/>
            </a:br>
            <a:endParaRPr lang="fr-FR" dirty="0"/>
          </a:p>
        </p:txBody>
      </p:sp>
      <p:pic>
        <p:nvPicPr>
          <p:cNvPr id="3585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67525" y="455613"/>
            <a:ext cx="2276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26861" t="14575" r="27790" b="24634"/>
          <a:stretch/>
        </p:blipFill>
        <p:spPr>
          <a:xfrm>
            <a:off x="5508104" y="3177434"/>
            <a:ext cx="3586822" cy="3606138"/>
          </a:xfrm>
          <a:prstGeom prst="roundRect">
            <a:avLst>
              <a:gd name="adj" fmla="val 0"/>
            </a:avLst>
          </a:prstGeom>
          <a:noFill/>
          <a:ln>
            <a:noFill/>
          </a:ln>
          <a:effectLst/>
        </p:spPr>
      </p:pic>
      <p:grpSp>
        <p:nvGrpSpPr>
          <p:cNvPr id="33794" name="Groupe 6"/>
          <p:cNvGrpSpPr>
            <a:grpSpLocks/>
          </p:cNvGrpSpPr>
          <p:nvPr/>
        </p:nvGrpSpPr>
        <p:grpSpPr bwMode="auto">
          <a:xfrm>
            <a:off x="358775" y="2349500"/>
            <a:ext cx="4949825" cy="2879725"/>
            <a:chOff x="1115616" y="2636911"/>
            <a:chExt cx="7128792" cy="3672409"/>
          </a:xfrm>
          <a:solidFill>
            <a:srgbClr val="863B59"/>
          </a:solidFill>
        </p:grpSpPr>
        <p:sp>
          <p:nvSpPr>
            <p:cNvPr id="8" name="Forme libre 7"/>
            <p:cNvSpPr/>
            <p:nvPr/>
          </p:nvSpPr>
          <p:spPr>
            <a:xfrm>
              <a:off x="1115616" y="3068126"/>
              <a:ext cx="6781269" cy="3241194"/>
            </a:xfrm>
            <a:custGeom>
              <a:avLst/>
              <a:gdLst>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29854 w 6899284"/>
                <a:gd name="connsiteY0" fmla="*/ 0 h 3234690"/>
                <a:gd name="connsiteX1" fmla="*/ 178444 w 6899284"/>
                <a:gd name="connsiteY1" fmla="*/ 3120390 h 3234690"/>
                <a:gd name="connsiteX2" fmla="*/ 6899284 w 6899284"/>
                <a:gd name="connsiteY2" fmla="*/ 3234690 h 3234690"/>
                <a:gd name="connsiteX3" fmla="*/ 384184 w 6899284"/>
                <a:gd name="connsiteY3" fmla="*/ 2834640 h 3234690"/>
                <a:gd name="connsiteX4" fmla="*/ 29854 w 6899284"/>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89284"/>
                <a:gd name="connsiteX1" fmla="*/ 219380 w 6940220"/>
                <a:gd name="connsiteY1" fmla="*/ 3120390 h 3289284"/>
                <a:gd name="connsiteX2" fmla="*/ 6940220 w 6940220"/>
                <a:gd name="connsiteY2" fmla="*/ 3234690 h 3289284"/>
                <a:gd name="connsiteX3" fmla="*/ 425120 w 6940220"/>
                <a:gd name="connsiteY3" fmla="*/ 2834640 h 3289284"/>
                <a:gd name="connsiteX4" fmla="*/ 70790 w 6940220"/>
                <a:gd name="connsiteY4" fmla="*/ 0 h 3289284"/>
                <a:gd name="connsiteX0" fmla="*/ 99689 w 6969119"/>
                <a:gd name="connsiteY0" fmla="*/ 0 h 3289284"/>
                <a:gd name="connsiteX1" fmla="*/ 248279 w 6969119"/>
                <a:gd name="connsiteY1" fmla="*/ 3120390 h 3289284"/>
                <a:gd name="connsiteX2" fmla="*/ 6969119 w 6969119"/>
                <a:gd name="connsiteY2" fmla="*/ 3234690 h 3289284"/>
                <a:gd name="connsiteX3" fmla="*/ 454019 w 6969119"/>
                <a:gd name="connsiteY3" fmla="*/ 2834640 h 3289284"/>
                <a:gd name="connsiteX4" fmla="*/ 99689 w 6969119"/>
                <a:gd name="connsiteY4" fmla="*/ 0 h 3289284"/>
                <a:gd name="connsiteX0" fmla="*/ 99689 w 6969119"/>
                <a:gd name="connsiteY0" fmla="*/ 0 h 3279140"/>
                <a:gd name="connsiteX1" fmla="*/ 248279 w 6969119"/>
                <a:gd name="connsiteY1" fmla="*/ 3120390 h 3279140"/>
                <a:gd name="connsiteX2" fmla="*/ 6969119 w 6969119"/>
                <a:gd name="connsiteY2" fmla="*/ 3234690 h 3279140"/>
                <a:gd name="connsiteX3" fmla="*/ 454019 w 6969119"/>
                <a:gd name="connsiteY3" fmla="*/ 2834640 h 3279140"/>
                <a:gd name="connsiteX4" fmla="*/ 99689 w 6969119"/>
                <a:gd name="connsiteY4" fmla="*/ 0 h 3279140"/>
                <a:gd name="connsiteX0" fmla="*/ 102009 w 6971439"/>
                <a:gd name="connsiteY0" fmla="*/ 0 h 3279140"/>
                <a:gd name="connsiteX1" fmla="*/ 250599 w 6971439"/>
                <a:gd name="connsiteY1" fmla="*/ 3120390 h 3279140"/>
                <a:gd name="connsiteX2" fmla="*/ 6971439 w 6971439"/>
                <a:gd name="connsiteY2" fmla="*/ 3234690 h 3279140"/>
                <a:gd name="connsiteX3" fmla="*/ 456339 w 6971439"/>
                <a:gd name="connsiteY3" fmla="*/ 2834640 h 3279140"/>
                <a:gd name="connsiteX4" fmla="*/ 102009 w 6971439"/>
                <a:gd name="connsiteY4" fmla="*/ 0 h 3279140"/>
                <a:gd name="connsiteX0" fmla="*/ 102009 w 6971439"/>
                <a:gd name="connsiteY0" fmla="*/ 0 h 3315591"/>
                <a:gd name="connsiteX1" fmla="*/ 250599 w 6971439"/>
                <a:gd name="connsiteY1" fmla="*/ 3120390 h 3315591"/>
                <a:gd name="connsiteX2" fmla="*/ 6971439 w 6971439"/>
                <a:gd name="connsiteY2" fmla="*/ 3234690 h 3315591"/>
                <a:gd name="connsiteX3" fmla="*/ 456339 w 6971439"/>
                <a:gd name="connsiteY3" fmla="*/ 2834640 h 3315591"/>
                <a:gd name="connsiteX4" fmla="*/ 102009 w 6971439"/>
                <a:gd name="connsiteY4" fmla="*/ 0 h 3315591"/>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439" h="3374152">
                  <a:moveTo>
                    <a:pt x="102009" y="0"/>
                  </a:moveTo>
                  <a:cubicBezTo>
                    <a:pt x="38723" y="1087631"/>
                    <a:pt x="-155192" y="2584962"/>
                    <a:pt x="250599" y="3120390"/>
                  </a:cubicBezTo>
                  <a:cubicBezTo>
                    <a:pt x="359258" y="3419748"/>
                    <a:pt x="4385043" y="3449518"/>
                    <a:pt x="6971439" y="3234690"/>
                  </a:cubicBezTo>
                  <a:cubicBezTo>
                    <a:pt x="2672489" y="3266440"/>
                    <a:pt x="615172" y="3157995"/>
                    <a:pt x="456339" y="2834640"/>
                  </a:cubicBezTo>
                  <a:cubicBezTo>
                    <a:pt x="5720" y="2210394"/>
                    <a:pt x="154804" y="980506"/>
                    <a:pt x="102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Forme libre 8"/>
            <p:cNvSpPr/>
            <p:nvPr/>
          </p:nvSpPr>
          <p:spPr>
            <a:xfrm rot="10800000">
              <a:off x="1474571" y="2636911"/>
              <a:ext cx="6769837" cy="3218925"/>
            </a:xfrm>
            <a:custGeom>
              <a:avLst/>
              <a:gdLst>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0 w 6869430"/>
                <a:gd name="connsiteY0" fmla="*/ 0 h 3234690"/>
                <a:gd name="connsiteX1" fmla="*/ 148590 w 6869430"/>
                <a:gd name="connsiteY1" fmla="*/ 3120390 h 3234690"/>
                <a:gd name="connsiteX2" fmla="*/ 6869430 w 6869430"/>
                <a:gd name="connsiteY2" fmla="*/ 3234690 h 3234690"/>
                <a:gd name="connsiteX3" fmla="*/ 354330 w 6869430"/>
                <a:gd name="connsiteY3" fmla="*/ 2834640 h 3234690"/>
                <a:gd name="connsiteX4" fmla="*/ 0 w 6869430"/>
                <a:gd name="connsiteY4" fmla="*/ 0 h 3234690"/>
                <a:gd name="connsiteX0" fmla="*/ 29854 w 6899284"/>
                <a:gd name="connsiteY0" fmla="*/ 0 h 3234690"/>
                <a:gd name="connsiteX1" fmla="*/ 178444 w 6899284"/>
                <a:gd name="connsiteY1" fmla="*/ 3120390 h 3234690"/>
                <a:gd name="connsiteX2" fmla="*/ 6899284 w 6899284"/>
                <a:gd name="connsiteY2" fmla="*/ 3234690 h 3234690"/>
                <a:gd name="connsiteX3" fmla="*/ 384184 w 6899284"/>
                <a:gd name="connsiteY3" fmla="*/ 2834640 h 3234690"/>
                <a:gd name="connsiteX4" fmla="*/ 29854 w 6899284"/>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34690"/>
                <a:gd name="connsiteX1" fmla="*/ 219380 w 6940220"/>
                <a:gd name="connsiteY1" fmla="*/ 3120390 h 3234690"/>
                <a:gd name="connsiteX2" fmla="*/ 6940220 w 6940220"/>
                <a:gd name="connsiteY2" fmla="*/ 3234690 h 3234690"/>
                <a:gd name="connsiteX3" fmla="*/ 425120 w 6940220"/>
                <a:gd name="connsiteY3" fmla="*/ 2834640 h 3234690"/>
                <a:gd name="connsiteX4" fmla="*/ 70790 w 6940220"/>
                <a:gd name="connsiteY4" fmla="*/ 0 h 3234690"/>
                <a:gd name="connsiteX0" fmla="*/ 70790 w 6940220"/>
                <a:gd name="connsiteY0" fmla="*/ 0 h 3289284"/>
                <a:gd name="connsiteX1" fmla="*/ 219380 w 6940220"/>
                <a:gd name="connsiteY1" fmla="*/ 3120390 h 3289284"/>
                <a:gd name="connsiteX2" fmla="*/ 6940220 w 6940220"/>
                <a:gd name="connsiteY2" fmla="*/ 3234690 h 3289284"/>
                <a:gd name="connsiteX3" fmla="*/ 425120 w 6940220"/>
                <a:gd name="connsiteY3" fmla="*/ 2834640 h 3289284"/>
                <a:gd name="connsiteX4" fmla="*/ 70790 w 6940220"/>
                <a:gd name="connsiteY4" fmla="*/ 0 h 3289284"/>
                <a:gd name="connsiteX0" fmla="*/ 99689 w 6969119"/>
                <a:gd name="connsiteY0" fmla="*/ 0 h 3289284"/>
                <a:gd name="connsiteX1" fmla="*/ 248279 w 6969119"/>
                <a:gd name="connsiteY1" fmla="*/ 3120390 h 3289284"/>
                <a:gd name="connsiteX2" fmla="*/ 6969119 w 6969119"/>
                <a:gd name="connsiteY2" fmla="*/ 3234690 h 3289284"/>
                <a:gd name="connsiteX3" fmla="*/ 454019 w 6969119"/>
                <a:gd name="connsiteY3" fmla="*/ 2834640 h 3289284"/>
                <a:gd name="connsiteX4" fmla="*/ 99689 w 6969119"/>
                <a:gd name="connsiteY4" fmla="*/ 0 h 3289284"/>
                <a:gd name="connsiteX0" fmla="*/ 99689 w 6969119"/>
                <a:gd name="connsiteY0" fmla="*/ 0 h 3279140"/>
                <a:gd name="connsiteX1" fmla="*/ 248279 w 6969119"/>
                <a:gd name="connsiteY1" fmla="*/ 3120390 h 3279140"/>
                <a:gd name="connsiteX2" fmla="*/ 6969119 w 6969119"/>
                <a:gd name="connsiteY2" fmla="*/ 3234690 h 3279140"/>
                <a:gd name="connsiteX3" fmla="*/ 454019 w 6969119"/>
                <a:gd name="connsiteY3" fmla="*/ 2834640 h 3279140"/>
                <a:gd name="connsiteX4" fmla="*/ 99689 w 6969119"/>
                <a:gd name="connsiteY4" fmla="*/ 0 h 3279140"/>
                <a:gd name="connsiteX0" fmla="*/ 102009 w 6971439"/>
                <a:gd name="connsiteY0" fmla="*/ 0 h 3279140"/>
                <a:gd name="connsiteX1" fmla="*/ 250599 w 6971439"/>
                <a:gd name="connsiteY1" fmla="*/ 3120390 h 3279140"/>
                <a:gd name="connsiteX2" fmla="*/ 6971439 w 6971439"/>
                <a:gd name="connsiteY2" fmla="*/ 3234690 h 3279140"/>
                <a:gd name="connsiteX3" fmla="*/ 456339 w 6971439"/>
                <a:gd name="connsiteY3" fmla="*/ 2834640 h 3279140"/>
                <a:gd name="connsiteX4" fmla="*/ 102009 w 6971439"/>
                <a:gd name="connsiteY4" fmla="*/ 0 h 3279140"/>
                <a:gd name="connsiteX0" fmla="*/ 102009 w 6971439"/>
                <a:gd name="connsiteY0" fmla="*/ 0 h 3315591"/>
                <a:gd name="connsiteX1" fmla="*/ 250599 w 6971439"/>
                <a:gd name="connsiteY1" fmla="*/ 3120390 h 3315591"/>
                <a:gd name="connsiteX2" fmla="*/ 6971439 w 6971439"/>
                <a:gd name="connsiteY2" fmla="*/ 3234690 h 3315591"/>
                <a:gd name="connsiteX3" fmla="*/ 456339 w 6971439"/>
                <a:gd name="connsiteY3" fmla="*/ 2834640 h 3315591"/>
                <a:gd name="connsiteX4" fmla="*/ 102009 w 6971439"/>
                <a:gd name="connsiteY4" fmla="*/ 0 h 3315591"/>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 name="connsiteX0" fmla="*/ 102009 w 6971439"/>
                <a:gd name="connsiteY0" fmla="*/ 0 h 3374152"/>
                <a:gd name="connsiteX1" fmla="*/ 250599 w 6971439"/>
                <a:gd name="connsiteY1" fmla="*/ 3120390 h 3374152"/>
                <a:gd name="connsiteX2" fmla="*/ 6971439 w 6971439"/>
                <a:gd name="connsiteY2" fmla="*/ 3234690 h 3374152"/>
                <a:gd name="connsiteX3" fmla="*/ 456339 w 6971439"/>
                <a:gd name="connsiteY3" fmla="*/ 2834640 h 3374152"/>
                <a:gd name="connsiteX4" fmla="*/ 102009 w 6971439"/>
                <a:gd name="connsiteY4" fmla="*/ 0 h 337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439" h="3374152">
                  <a:moveTo>
                    <a:pt x="102009" y="0"/>
                  </a:moveTo>
                  <a:cubicBezTo>
                    <a:pt x="38723" y="1087631"/>
                    <a:pt x="-155192" y="2584962"/>
                    <a:pt x="250599" y="3120390"/>
                  </a:cubicBezTo>
                  <a:cubicBezTo>
                    <a:pt x="359258" y="3419748"/>
                    <a:pt x="4385043" y="3449518"/>
                    <a:pt x="6971439" y="3234690"/>
                  </a:cubicBezTo>
                  <a:cubicBezTo>
                    <a:pt x="2672489" y="3266440"/>
                    <a:pt x="615172" y="3157995"/>
                    <a:pt x="456339" y="2834640"/>
                  </a:cubicBezTo>
                  <a:cubicBezTo>
                    <a:pt x="5720" y="2210394"/>
                    <a:pt x="154804" y="980506"/>
                    <a:pt x="102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36868" name="ZoneTexte 10"/>
          <p:cNvSpPr txBox="1">
            <a:spLocks noChangeArrowheads="1"/>
          </p:cNvSpPr>
          <p:nvPr/>
        </p:nvSpPr>
        <p:spPr bwMode="auto">
          <a:xfrm>
            <a:off x="900113" y="2852738"/>
            <a:ext cx="38163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FR" altLang="fr-FR" sz="1600">
                <a:ea typeface="ＭＳ Ｐゴシック"/>
                <a:cs typeface="ＭＳ Ｐゴシック"/>
              </a:rPr>
              <a:t>CRNH Rhône-Alpes</a:t>
            </a:r>
            <a:br>
              <a:rPr lang="fr-FR" altLang="fr-FR" sz="1600">
                <a:ea typeface="ＭＳ Ｐゴシック"/>
                <a:cs typeface="ＭＳ Ｐゴシック"/>
              </a:rPr>
            </a:br>
            <a:r>
              <a:rPr lang="fr-FR" altLang="fr-FR" sz="1600">
                <a:ea typeface="ＭＳ Ｐゴシック"/>
                <a:cs typeface="ＭＳ Ｐゴシック"/>
              </a:rPr>
              <a:t>Centre Hospitalier Lyon Sud </a:t>
            </a:r>
            <a:br>
              <a:rPr lang="fr-FR" altLang="fr-FR" sz="1600">
                <a:ea typeface="ＭＳ Ｐゴシック"/>
                <a:cs typeface="ＭＳ Ｐゴシック"/>
              </a:rPr>
            </a:br>
            <a:r>
              <a:rPr lang="fr-FR" altLang="fr-FR" sz="1600">
                <a:ea typeface="ＭＳ Ｐゴシック"/>
                <a:cs typeface="ＭＳ Ｐゴシック"/>
              </a:rPr>
              <a:t>165 chemin du Grand Revoyet </a:t>
            </a:r>
            <a:br>
              <a:rPr lang="fr-FR" altLang="fr-FR" sz="1600">
                <a:ea typeface="ＭＳ Ｐゴシック"/>
                <a:cs typeface="ＭＳ Ｐゴシック"/>
              </a:rPr>
            </a:br>
            <a:r>
              <a:rPr lang="fr-FR" altLang="fr-FR" sz="1600">
                <a:ea typeface="ＭＳ Ｐゴシック"/>
                <a:cs typeface="ＭＳ Ｐゴシック"/>
              </a:rPr>
              <a:t>69310 PIERRE BENITE</a:t>
            </a:r>
          </a:p>
          <a:p>
            <a:pPr>
              <a:spcBef>
                <a:spcPct val="0"/>
              </a:spcBef>
              <a:buFontTx/>
              <a:buNone/>
            </a:pPr>
            <a:endParaRPr lang="fr-FR" altLang="fr-FR" sz="1600">
              <a:ea typeface="ＭＳ Ｐゴシック"/>
              <a:cs typeface="ＭＳ Ｐゴシック"/>
            </a:endParaRPr>
          </a:p>
          <a:p>
            <a:pPr>
              <a:spcBef>
                <a:spcPct val="0"/>
              </a:spcBef>
              <a:buFontTx/>
              <a:buNone/>
            </a:pPr>
            <a:r>
              <a:rPr lang="pt-BR" altLang="fr-FR" sz="1600">
                <a:ea typeface="ＭＳ Ｐゴシック"/>
                <a:cs typeface="ＭＳ Ｐゴシック"/>
              </a:rPr>
              <a:t>Tel : 04 78 86 29 81</a:t>
            </a:r>
          </a:p>
          <a:p>
            <a:pPr>
              <a:spcBef>
                <a:spcPct val="0"/>
              </a:spcBef>
              <a:buFontTx/>
              <a:buNone/>
            </a:pPr>
            <a:r>
              <a:rPr lang="pt-BR" altLang="fr-FR" sz="1600">
                <a:ea typeface="ＭＳ Ｐゴシック"/>
                <a:cs typeface="ＭＳ Ｐゴシック"/>
              </a:rPr>
              <a:t>E-mail : secretariat.crnh(@)chu-lyon.fr</a:t>
            </a:r>
          </a:p>
          <a:p>
            <a:pPr>
              <a:spcBef>
                <a:spcPct val="0"/>
              </a:spcBef>
              <a:buFontTx/>
              <a:buNone/>
            </a:pPr>
            <a:r>
              <a:rPr lang="pt-BR" altLang="fr-FR" sz="1600">
                <a:ea typeface="ＭＳ Ｐゴシック"/>
                <a:cs typeface="ＭＳ Ｐゴシック"/>
              </a:rPr>
              <a:t>www.crnh.fr</a:t>
            </a:r>
            <a:endParaRPr lang="fr-FR" altLang="fr-FR" sz="160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46088" y="3175"/>
            <a:ext cx="8229600" cy="1143000"/>
          </a:xfrm>
        </p:spPr>
        <p:txBody>
          <a:bodyPr/>
          <a:lstStyle/>
          <a:p>
            <a:r>
              <a:rPr lang="en-GB" altLang="fr-FR" smtClean="0"/>
              <a:t>Aims</a:t>
            </a:r>
          </a:p>
        </p:txBody>
      </p:sp>
      <p:sp>
        <p:nvSpPr>
          <p:cNvPr id="4" name="ZoneTexte 3"/>
          <p:cNvSpPr txBox="1"/>
          <p:nvPr/>
        </p:nvSpPr>
        <p:spPr>
          <a:xfrm>
            <a:off x="684213" y="1557338"/>
            <a:ext cx="7991475" cy="3476625"/>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en-GB" sz="2000" dirty="0">
                <a:latin typeface="+mn-lt"/>
              </a:rPr>
              <a:t>Coordination and development of research in nutrition</a:t>
            </a:r>
          </a:p>
          <a:p>
            <a:pPr fontAlgn="auto">
              <a:spcBef>
                <a:spcPts val="0"/>
              </a:spcBef>
              <a:spcAft>
                <a:spcPts val="0"/>
              </a:spcAft>
              <a:defRPr/>
            </a:pPr>
            <a:r>
              <a:rPr lang="en-GB" sz="2000" dirty="0">
                <a:latin typeface="+mn-lt"/>
              </a:rPr>
              <a:t>	Bench to bedside: molecular and cellular level to clinical research </a:t>
            </a:r>
          </a:p>
          <a:p>
            <a:pPr fontAlgn="auto">
              <a:spcBef>
                <a:spcPts val="0"/>
              </a:spcBef>
              <a:spcAft>
                <a:spcPts val="0"/>
              </a:spcAft>
              <a:defRPr/>
            </a:pPr>
            <a:r>
              <a:rPr lang="en-GB" sz="2000" dirty="0">
                <a:latin typeface="+mn-lt"/>
              </a:rPr>
              <a:t>	including epidemiological studies</a:t>
            </a:r>
          </a:p>
          <a:p>
            <a:pPr marL="285750" indent="-285750" fontAlgn="auto">
              <a:spcBef>
                <a:spcPts val="0"/>
              </a:spcBef>
              <a:spcAft>
                <a:spcPts val="0"/>
              </a:spcAft>
              <a:buFont typeface="Arial" panose="020B0604020202020204" pitchFamily="34" charset="0"/>
              <a:buChar char="•"/>
              <a:defRPr/>
            </a:pPr>
            <a:endParaRPr lang="en-GB" sz="2000" dirty="0">
              <a:latin typeface="+mn-lt"/>
            </a:endParaRPr>
          </a:p>
          <a:p>
            <a:pPr marL="285750" indent="-285750" fontAlgn="auto">
              <a:spcBef>
                <a:spcPts val="0"/>
              </a:spcBef>
              <a:spcAft>
                <a:spcPts val="0"/>
              </a:spcAft>
              <a:buFont typeface="Arial" panose="020B0604020202020204" pitchFamily="34" charset="0"/>
              <a:buChar char="•"/>
              <a:defRPr/>
            </a:pPr>
            <a:r>
              <a:rPr lang="en-GB" sz="2000" dirty="0">
                <a:latin typeface="+mn-lt"/>
              </a:rPr>
              <a:t>Collaborations  with industrial partners to improve the quality of food for health purpose.</a:t>
            </a:r>
          </a:p>
          <a:p>
            <a:pPr marL="285750" indent="-285750" fontAlgn="auto">
              <a:spcBef>
                <a:spcPts val="0"/>
              </a:spcBef>
              <a:spcAft>
                <a:spcPts val="0"/>
              </a:spcAft>
              <a:buFont typeface="Arial" panose="020B0604020202020204" pitchFamily="34" charset="0"/>
              <a:buChar char="•"/>
              <a:defRPr/>
            </a:pPr>
            <a:endParaRPr lang="en-GB" sz="2000" dirty="0">
              <a:latin typeface="+mn-lt"/>
            </a:endParaRPr>
          </a:p>
          <a:p>
            <a:pPr marL="285750" indent="-285750" fontAlgn="auto">
              <a:spcBef>
                <a:spcPts val="0"/>
              </a:spcBef>
              <a:spcAft>
                <a:spcPts val="0"/>
              </a:spcAft>
              <a:buFont typeface="Arial" panose="020B0604020202020204" pitchFamily="34" charset="0"/>
              <a:buChar char="•"/>
              <a:defRPr/>
            </a:pPr>
            <a:r>
              <a:rPr lang="en-GB" sz="2000" dirty="0">
                <a:latin typeface="+mn-lt"/>
              </a:rPr>
              <a:t>Bring together all the tools and knowledge required for Nutrition Research in well-defined internationally renowned locations.</a:t>
            </a:r>
          </a:p>
          <a:p>
            <a:pPr marL="285750" indent="-285750" fontAlgn="auto">
              <a:spcBef>
                <a:spcPts val="0"/>
              </a:spcBef>
              <a:spcAft>
                <a:spcPts val="0"/>
              </a:spcAft>
              <a:buFont typeface="Arial" panose="020B0604020202020204" pitchFamily="34" charset="0"/>
              <a:buChar char="•"/>
              <a:defRPr/>
            </a:pPr>
            <a:endParaRPr lang="en-GB" sz="2000" dirty="0">
              <a:latin typeface="+mn-lt"/>
            </a:endParaRPr>
          </a:p>
          <a:p>
            <a:pPr marL="285750" indent="-285750" fontAlgn="auto">
              <a:spcBef>
                <a:spcPts val="0"/>
              </a:spcBef>
              <a:spcAft>
                <a:spcPts val="0"/>
              </a:spcAft>
              <a:buFont typeface="Arial" panose="020B0604020202020204" pitchFamily="34" charset="0"/>
              <a:buChar char="•"/>
              <a:defRPr/>
            </a:pPr>
            <a:r>
              <a:rPr lang="en-GB" sz="2000" dirty="0">
                <a:latin typeface="+mn-lt"/>
              </a:rPr>
              <a:t>Role in education and as an expert body.</a:t>
            </a:r>
          </a:p>
        </p:txBody>
      </p:sp>
      <p:pic>
        <p:nvPicPr>
          <p:cNvPr id="5" name="Imag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26987"/>
            <a:ext cx="1927324" cy="94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57200" y="-26988"/>
            <a:ext cx="8229600" cy="1143001"/>
          </a:xfrm>
        </p:spPr>
        <p:txBody>
          <a:bodyPr/>
          <a:lstStyle/>
          <a:p>
            <a:r>
              <a:rPr lang="fr-FR" altLang="fr-FR" smtClean="0"/>
              <a:t>Organisation</a:t>
            </a:r>
          </a:p>
        </p:txBody>
      </p:sp>
      <p:sp>
        <p:nvSpPr>
          <p:cNvPr id="4" name="ZoneTexte 3"/>
          <p:cNvSpPr txBox="1"/>
          <p:nvPr/>
        </p:nvSpPr>
        <p:spPr>
          <a:xfrm>
            <a:off x="900113" y="1771650"/>
            <a:ext cx="7834312" cy="3786188"/>
          </a:xfrm>
          <a:prstGeom prst="rect">
            <a:avLst/>
          </a:prstGeom>
          <a:noFill/>
        </p:spPr>
        <p:txBody>
          <a:bodyPr>
            <a:spAutoFit/>
          </a:bodyPr>
          <a:lstStyle/>
          <a:p>
            <a:pPr fontAlgn="auto">
              <a:spcBef>
                <a:spcPts val="0"/>
              </a:spcBef>
              <a:spcAft>
                <a:spcPts val="0"/>
              </a:spcAft>
              <a:defRPr/>
            </a:pPr>
            <a:r>
              <a:rPr lang="en-GB" sz="2000" b="1" dirty="0">
                <a:latin typeface="+mn-lt"/>
              </a:rPr>
              <a:t>Administration</a:t>
            </a:r>
          </a:p>
          <a:p>
            <a:pPr marL="285750" indent="-285750" fontAlgn="auto">
              <a:spcBef>
                <a:spcPts val="0"/>
              </a:spcBef>
              <a:spcAft>
                <a:spcPts val="0"/>
              </a:spcAft>
              <a:buFontTx/>
              <a:buChar char="-"/>
              <a:defRPr/>
            </a:pPr>
            <a:r>
              <a:rPr lang="en-GB" sz="2000" dirty="0">
                <a:latin typeface="+mn-lt"/>
              </a:rPr>
              <a:t>Director and associate director</a:t>
            </a:r>
          </a:p>
          <a:p>
            <a:pPr marL="285750" indent="-285750" fontAlgn="auto">
              <a:spcBef>
                <a:spcPts val="0"/>
              </a:spcBef>
              <a:spcAft>
                <a:spcPts val="0"/>
              </a:spcAft>
              <a:buFontTx/>
              <a:buChar char="-"/>
              <a:defRPr/>
            </a:pPr>
            <a:r>
              <a:rPr lang="en-GB" sz="2000" dirty="0">
                <a:latin typeface="+mn-lt"/>
              </a:rPr>
              <a:t>Administrative council</a:t>
            </a:r>
          </a:p>
          <a:p>
            <a:pPr marL="285750" indent="-285750" fontAlgn="auto">
              <a:spcBef>
                <a:spcPts val="0"/>
              </a:spcBef>
              <a:spcAft>
                <a:spcPts val="0"/>
              </a:spcAft>
              <a:buFontTx/>
              <a:buChar char="-"/>
              <a:defRPr/>
            </a:pPr>
            <a:r>
              <a:rPr lang="en-GB" sz="2000" dirty="0">
                <a:latin typeface="+mn-lt"/>
              </a:rPr>
              <a:t>Scientific council</a:t>
            </a:r>
          </a:p>
          <a:p>
            <a:pPr fontAlgn="auto">
              <a:spcBef>
                <a:spcPts val="0"/>
              </a:spcBef>
              <a:spcAft>
                <a:spcPts val="0"/>
              </a:spcAft>
              <a:defRPr/>
            </a:pPr>
            <a:endParaRPr lang="en-GB" sz="2000" dirty="0">
              <a:latin typeface="+mn-lt"/>
            </a:endParaRPr>
          </a:p>
          <a:p>
            <a:pPr fontAlgn="auto">
              <a:spcBef>
                <a:spcPts val="0"/>
              </a:spcBef>
              <a:spcAft>
                <a:spcPts val="0"/>
              </a:spcAft>
              <a:defRPr/>
            </a:pPr>
            <a:r>
              <a:rPr lang="en-GB" sz="2000" b="1" dirty="0">
                <a:latin typeface="+mn-lt"/>
              </a:rPr>
              <a:t>Partners</a:t>
            </a:r>
          </a:p>
          <a:p>
            <a:pPr marL="285750" indent="-285750" fontAlgn="auto">
              <a:spcBef>
                <a:spcPts val="0"/>
              </a:spcBef>
              <a:spcAft>
                <a:spcPts val="0"/>
              </a:spcAft>
              <a:buFontTx/>
              <a:buChar char="-"/>
              <a:defRPr/>
            </a:pPr>
            <a:r>
              <a:rPr lang="en-GB" sz="2000" dirty="0">
                <a:latin typeface="+mn-lt"/>
              </a:rPr>
              <a:t>Research Institutes</a:t>
            </a:r>
          </a:p>
          <a:p>
            <a:pPr lvl="1" fontAlgn="auto">
              <a:spcBef>
                <a:spcPts val="0"/>
              </a:spcBef>
              <a:spcAft>
                <a:spcPts val="0"/>
              </a:spcAft>
              <a:defRPr/>
            </a:pPr>
            <a:r>
              <a:rPr lang="en-GB" sz="2000" dirty="0">
                <a:latin typeface="+mn-lt"/>
              </a:rPr>
              <a:t>INRA</a:t>
            </a:r>
          </a:p>
          <a:p>
            <a:pPr lvl="1" fontAlgn="auto">
              <a:spcBef>
                <a:spcPts val="0"/>
              </a:spcBef>
              <a:spcAft>
                <a:spcPts val="0"/>
              </a:spcAft>
              <a:defRPr/>
            </a:pPr>
            <a:r>
              <a:rPr lang="en-GB" sz="2000" dirty="0">
                <a:latin typeface="+mn-lt"/>
              </a:rPr>
              <a:t>INSERM</a:t>
            </a:r>
          </a:p>
          <a:p>
            <a:pPr marL="285750" indent="-285750" fontAlgn="auto">
              <a:spcBef>
                <a:spcPts val="0"/>
              </a:spcBef>
              <a:spcAft>
                <a:spcPts val="0"/>
              </a:spcAft>
              <a:buFontTx/>
              <a:buChar char="-"/>
              <a:defRPr/>
            </a:pPr>
            <a:r>
              <a:rPr lang="en-GB" sz="2000" dirty="0">
                <a:latin typeface="+mn-lt"/>
              </a:rPr>
              <a:t>Universities </a:t>
            </a:r>
          </a:p>
          <a:p>
            <a:pPr marL="285750" indent="-285750" fontAlgn="auto">
              <a:spcBef>
                <a:spcPts val="0"/>
              </a:spcBef>
              <a:spcAft>
                <a:spcPts val="0"/>
              </a:spcAft>
              <a:buFontTx/>
              <a:buChar char="-"/>
              <a:defRPr/>
            </a:pPr>
            <a:r>
              <a:rPr lang="en-GB" sz="2000" dirty="0">
                <a:latin typeface="+mn-lt"/>
              </a:rPr>
              <a:t>Hospitals</a:t>
            </a:r>
          </a:p>
          <a:p>
            <a:pPr marL="285750" indent="-285750" fontAlgn="auto">
              <a:spcBef>
                <a:spcPts val="0"/>
              </a:spcBef>
              <a:spcAft>
                <a:spcPts val="0"/>
              </a:spcAft>
              <a:buFontTx/>
              <a:buChar char="-"/>
              <a:defRPr/>
            </a:pPr>
            <a:r>
              <a:rPr lang="en-GB" sz="2000" dirty="0">
                <a:latin typeface="+mn-lt"/>
              </a:rPr>
              <a:t>Others, dependent on local facilities</a:t>
            </a:r>
          </a:p>
        </p:txBody>
      </p:sp>
      <p:pic>
        <p:nvPicPr>
          <p:cNvPr id="614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3738563"/>
            <a:ext cx="168751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3830638"/>
            <a:ext cx="1409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8" y="-26987"/>
            <a:ext cx="1927324" cy="94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27038" y="0"/>
            <a:ext cx="8229600" cy="1143000"/>
          </a:xfrm>
        </p:spPr>
        <p:txBody>
          <a:bodyPr/>
          <a:lstStyle/>
          <a:p>
            <a:r>
              <a:rPr lang="fr-FR" altLang="fr-FR" smtClean="0"/>
              <a:t>Common Tools </a:t>
            </a:r>
          </a:p>
        </p:txBody>
      </p:sp>
      <p:pic>
        <p:nvPicPr>
          <p:cNvPr id="7171" name="Image 2"/>
          <p:cNvPicPr>
            <a:picLocks noChangeAspect="1"/>
          </p:cNvPicPr>
          <p:nvPr/>
        </p:nvPicPr>
        <p:blipFill>
          <a:blip r:embed="rId2">
            <a:extLst>
              <a:ext uri="{28A0092B-C50C-407E-A947-70E740481C1C}">
                <a14:useLocalDpi xmlns:a14="http://schemas.microsoft.com/office/drawing/2010/main" val="0"/>
              </a:ext>
            </a:extLst>
          </a:blip>
          <a:srcRect t="46085" b="21310"/>
          <a:stretch>
            <a:fillRect/>
          </a:stretch>
        </p:blipFill>
        <p:spPr bwMode="auto">
          <a:xfrm>
            <a:off x="-30163" y="3141663"/>
            <a:ext cx="9144001"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8" y="37396"/>
            <a:ext cx="1927324" cy="94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922338" y="-26988"/>
            <a:ext cx="8229600" cy="1143001"/>
          </a:xfrm>
        </p:spPr>
        <p:txBody>
          <a:bodyPr/>
          <a:lstStyle/>
          <a:p>
            <a:r>
              <a:rPr lang="fr-FR" altLang="fr-FR" dirty="0" err="1" smtClean="0"/>
              <a:t>Clinical</a:t>
            </a:r>
            <a:r>
              <a:rPr lang="fr-FR" altLang="fr-FR" dirty="0" smtClean="0"/>
              <a:t> investigation centres</a:t>
            </a:r>
          </a:p>
        </p:txBody>
      </p:sp>
      <p:pic>
        <p:nvPicPr>
          <p:cNvPr id="8195" name="Image 2"/>
          <p:cNvPicPr>
            <a:picLocks noChangeAspect="1"/>
          </p:cNvPicPr>
          <p:nvPr/>
        </p:nvPicPr>
        <p:blipFill>
          <a:blip r:embed="rId2">
            <a:extLst>
              <a:ext uri="{28A0092B-C50C-407E-A947-70E740481C1C}">
                <a14:useLocalDpi xmlns:a14="http://schemas.microsoft.com/office/drawing/2010/main" val="0"/>
              </a:ext>
            </a:extLst>
          </a:blip>
          <a:srcRect t="27821"/>
          <a:stretch>
            <a:fillRect/>
          </a:stretch>
        </p:blipFill>
        <p:spPr bwMode="auto">
          <a:xfrm>
            <a:off x="614363" y="1844675"/>
            <a:ext cx="82248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8" y="45021"/>
            <a:ext cx="1764625"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755650" y="-90488"/>
            <a:ext cx="8229600" cy="1143001"/>
          </a:xfrm>
        </p:spPr>
        <p:txBody>
          <a:bodyPr/>
          <a:lstStyle/>
          <a:p>
            <a:r>
              <a:rPr lang="en-GB" altLang="fr-FR" smtClean="0"/>
              <a:t>Mass spectrometry centres</a:t>
            </a:r>
          </a:p>
        </p:txBody>
      </p:sp>
      <p:pic>
        <p:nvPicPr>
          <p:cNvPr id="9219" name="Image 2"/>
          <p:cNvPicPr>
            <a:picLocks noChangeAspect="1"/>
          </p:cNvPicPr>
          <p:nvPr/>
        </p:nvPicPr>
        <p:blipFill>
          <a:blip r:embed="rId2">
            <a:extLst>
              <a:ext uri="{28A0092B-C50C-407E-A947-70E740481C1C}">
                <a14:useLocalDpi xmlns:a14="http://schemas.microsoft.com/office/drawing/2010/main" val="0"/>
              </a:ext>
            </a:extLst>
          </a:blip>
          <a:srcRect t="27831"/>
          <a:stretch>
            <a:fillRect/>
          </a:stretch>
        </p:blipFill>
        <p:spPr bwMode="auto">
          <a:xfrm>
            <a:off x="26988" y="1700213"/>
            <a:ext cx="91440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021"/>
            <a:ext cx="1764625"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390650" y="-100013"/>
            <a:ext cx="7789863" cy="1143001"/>
          </a:xfrm>
        </p:spPr>
        <p:txBody>
          <a:bodyPr/>
          <a:lstStyle/>
          <a:p>
            <a:r>
              <a:rPr lang="en-GB" altLang="fr-FR" sz="3200" dirty="0" smtClean="0"/>
              <a:t>Genetics, genomics, proteomic, </a:t>
            </a:r>
            <a:r>
              <a:rPr lang="en-GB" altLang="fr-FR" sz="3200" dirty="0" err="1" smtClean="0"/>
              <a:t>metagenomic</a:t>
            </a:r>
            <a:r>
              <a:rPr lang="en-GB" altLang="fr-FR" sz="3200" dirty="0" smtClean="0"/>
              <a:t> facilities</a:t>
            </a:r>
          </a:p>
        </p:txBody>
      </p:sp>
      <p:pic>
        <p:nvPicPr>
          <p:cNvPr id="10243" name="Image 2"/>
          <p:cNvPicPr>
            <a:picLocks noChangeAspect="1"/>
          </p:cNvPicPr>
          <p:nvPr/>
        </p:nvPicPr>
        <p:blipFill>
          <a:blip r:embed="rId2">
            <a:extLst>
              <a:ext uri="{28A0092B-C50C-407E-A947-70E740481C1C}">
                <a14:useLocalDpi xmlns:a14="http://schemas.microsoft.com/office/drawing/2010/main" val="0"/>
              </a:ext>
            </a:extLst>
          </a:blip>
          <a:srcRect t="24471" r="5688" b="2480"/>
          <a:stretch>
            <a:fillRect/>
          </a:stretch>
        </p:blipFill>
        <p:spPr bwMode="auto">
          <a:xfrm>
            <a:off x="323850" y="1773238"/>
            <a:ext cx="86233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45021"/>
            <a:ext cx="1403648" cy="86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954</Words>
  <Application>Microsoft Macintosh PowerPoint</Application>
  <PresentationFormat>Présentation à l'écran (4:3)</PresentationFormat>
  <Paragraphs>229</Paragraphs>
  <Slides>35</Slides>
  <Notes>10</Notes>
  <HiddenSlides>0</HiddenSlides>
  <MMClips>0</MMClips>
  <ScaleCrop>false</ScaleCrop>
  <HeadingPairs>
    <vt:vector size="8" baseType="variant">
      <vt:variant>
        <vt:lpstr>Thème</vt:lpstr>
      </vt:variant>
      <vt:variant>
        <vt:i4>1</vt:i4>
      </vt:variant>
      <vt:variant>
        <vt:lpstr>Liaisons</vt:lpstr>
      </vt:variant>
      <vt:variant>
        <vt:i4>1</vt:i4>
      </vt:variant>
      <vt:variant>
        <vt:lpstr>Serveurs OLE incorporés</vt:lpstr>
      </vt:variant>
      <vt:variant>
        <vt:i4>0</vt:i4>
      </vt:variant>
      <vt:variant>
        <vt:lpstr>Titres des diapositives</vt:lpstr>
      </vt:variant>
      <vt:variant>
        <vt:i4>35</vt:i4>
      </vt:variant>
    </vt:vector>
  </HeadingPairs>
  <TitlesOfParts>
    <vt:vector size="37" baseType="lpstr">
      <vt:lpstr>Thème Office</vt:lpstr>
      <vt:lpstr>\\localhost\Users\martinelaville\Documents\DIA\Macintosh HD:Users:michelovize:Desktop:IHU:ANR_IHU_2011:Logos UdL et UCBL court.doc!OLE_LINK2</vt:lpstr>
      <vt:lpstr>CRNH’s Historical context</vt:lpstr>
      <vt:lpstr>Présentation PowerPoint</vt:lpstr>
      <vt:lpstr>Présentation PowerPoint</vt:lpstr>
      <vt:lpstr>Aims</vt:lpstr>
      <vt:lpstr>Organisation</vt:lpstr>
      <vt:lpstr>Common Tools </vt:lpstr>
      <vt:lpstr>Clinical investigation centres</vt:lpstr>
      <vt:lpstr>Mass spectrometry centres</vt:lpstr>
      <vt:lpstr>Genetics, genomics, proteomic, metagenomic facilities</vt:lpstr>
      <vt:lpstr>Nutritional survey and intervention in cohorts</vt:lpstr>
      <vt:lpstr>Global approach</vt:lpstr>
      <vt:lpstr>Présentation PowerPoint</vt:lpstr>
      <vt:lpstr>Présentation PowerPoint</vt:lpstr>
      <vt:lpstr>Présentation PowerPoint</vt:lpstr>
      <vt:lpstr>Présentation PowerPoint</vt:lpstr>
      <vt:lpstr>Regional role of CRNH</vt:lpstr>
      <vt:lpstr>CRNH’s</vt:lpstr>
      <vt:lpstr>CRNH’s</vt:lpstr>
      <vt:lpstr>Présentation PowerPoint</vt:lpstr>
      <vt:lpstr>Présentation PowerPoint</vt:lpstr>
      <vt:lpstr>CRNH –RA teams</vt:lpstr>
      <vt:lpstr>CRNH –RA teams</vt:lpstr>
      <vt:lpstr>Characterization of environment</vt:lpstr>
      <vt:lpstr>Accurate phenotyping</vt:lpstr>
      <vt:lpstr>Translational research</vt:lpstr>
      <vt:lpstr>Randomised control trials</vt:lpstr>
      <vt:lpstr>Présentation PowerPoint</vt:lpstr>
      <vt:lpstr>Présentation PowerPoint</vt:lpstr>
      <vt:lpstr>Présentation PowerPoint</vt:lpstr>
      <vt:lpstr>CRNH-RA an important role in obesity research organisation </vt:lpstr>
      <vt:lpstr>CRNH-RA a role in EU Infrastructure initiatives</vt:lpstr>
      <vt:lpstr>Study on the need for food and health research infrastructures in Europe </vt:lpstr>
      <vt:lpstr>Présentation PowerPoint</vt:lpstr>
      <vt:lpstr>Nutrition hub based in Lyon 73 centres in 18 countries </vt:lpstr>
      <vt:lpstr>Présentation PowerPoint</vt:lpstr>
    </vt:vector>
  </TitlesOfParts>
  <Company>Hospices Civils de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CRNH’s Historical context</dc:title>
  <dc:creator>SEGUINEAU DE PREVAL, Caroline</dc:creator>
  <cp:lastModifiedBy>Martine Laville</cp:lastModifiedBy>
  <cp:revision>16</cp:revision>
  <dcterms:created xsi:type="dcterms:W3CDTF">2014-04-08T11:56:23Z</dcterms:created>
  <dcterms:modified xsi:type="dcterms:W3CDTF">2014-04-09T14:37:28Z</dcterms:modified>
</cp:coreProperties>
</file>